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2" r:id="rId3"/>
    <p:sldId id="283" r:id="rId4"/>
    <p:sldId id="290" r:id="rId5"/>
    <p:sldId id="296" r:id="rId6"/>
    <p:sldId id="292" r:id="rId7"/>
    <p:sldId id="990" r:id="rId8"/>
    <p:sldId id="991" r:id="rId9"/>
    <p:sldId id="347" r:id="rId10"/>
    <p:sldId id="995" r:id="rId11"/>
    <p:sldId id="996" r:id="rId12"/>
    <p:sldId id="297" r:id="rId13"/>
    <p:sldId id="293" r:id="rId14"/>
    <p:sldId id="294" r:id="rId15"/>
    <p:sldId id="288" r:id="rId16"/>
    <p:sldId id="320" r:id="rId17"/>
    <p:sldId id="298" r:id="rId18"/>
    <p:sldId id="929" r:id="rId19"/>
    <p:sldId id="930" r:id="rId20"/>
    <p:sldId id="924" r:id="rId21"/>
    <p:sldId id="305" r:id="rId22"/>
    <p:sldId id="999" r:id="rId23"/>
    <p:sldId id="998" r:id="rId24"/>
    <p:sldId id="922" r:id="rId25"/>
    <p:sldId id="927" r:id="rId26"/>
    <p:sldId id="932" r:id="rId27"/>
    <p:sldId id="935" r:id="rId28"/>
    <p:sldId id="316" r:id="rId29"/>
    <p:sldId id="936" r:id="rId30"/>
    <p:sldId id="937" r:id="rId31"/>
    <p:sldId id="27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830"/>
  </p:normalViewPr>
  <p:slideViewPr>
    <p:cSldViewPr snapToGrid="0" snapToObjects="1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whirls are complex phenomena that we are just understanding and, only recently, can model.</a:t>
            </a:r>
          </a:p>
          <a:p>
            <a:endParaRPr lang="en-US" dirty="0"/>
          </a:p>
          <a:p>
            <a:r>
              <a:rPr lang="en-US" dirty="0"/>
              <a:t>This is an example where we have engineered slots in walls that inspire </a:t>
            </a:r>
            <a:r>
              <a:rPr lang="en-US" dirty="0" err="1"/>
              <a:t>vortical</a:t>
            </a:r>
            <a:r>
              <a:rPr lang="en-US" dirty="0"/>
              <a:t> flow in the inner chamber. The plume accelerates upward and, therefore, entrains fluid. The slots provide a large-scale clockwise rotation.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0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3/30/22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6.png"/><Relationship Id="rId3" Type="http://schemas.openxmlformats.org/officeDocument/2006/relationships/image" Target="../media/image68.png"/><Relationship Id="rId7" Type="http://schemas.openxmlformats.org/officeDocument/2006/relationships/image" Target="../media/image72.tiff"/><Relationship Id="rId12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emf"/><Relationship Id="rId11" Type="http://schemas.openxmlformats.org/officeDocument/2006/relationships/image" Target="../media/image65.png"/><Relationship Id="rId5" Type="http://schemas.openxmlformats.org/officeDocument/2006/relationships/image" Target="../media/image70.emf"/><Relationship Id="rId10" Type="http://schemas.openxmlformats.org/officeDocument/2006/relationships/image" Target="../media/image75.emf"/><Relationship Id="rId4" Type="http://schemas.openxmlformats.org/officeDocument/2006/relationships/image" Target="../media/image69.png"/><Relationship Id="rId9" Type="http://schemas.openxmlformats.org/officeDocument/2006/relationships/image" Target="../media/image7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tiff"/><Relationship Id="rId4" Type="http://schemas.openxmlformats.org/officeDocument/2006/relationships/image" Target="../media/image4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9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tiff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g"/><Relationship Id="rId13" Type="http://schemas.openxmlformats.org/officeDocument/2006/relationships/image" Target="../media/image85.png"/><Relationship Id="rId3" Type="http://schemas.microsoft.com/office/2007/relationships/media" Target="../media/media2.mpg"/><Relationship Id="rId7" Type="http://schemas.microsoft.com/office/2007/relationships/media" Target="../media/media4.mpg"/><Relationship Id="rId12" Type="http://schemas.openxmlformats.org/officeDocument/2006/relationships/image" Target="../media/image84.png"/><Relationship Id="rId2" Type="http://schemas.openxmlformats.org/officeDocument/2006/relationships/video" Target="../media/media1.mpg"/><Relationship Id="rId16" Type="http://schemas.openxmlformats.org/officeDocument/2006/relationships/image" Target="../media/image88.png"/><Relationship Id="rId1" Type="http://schemas.microsoft.com/office/2007/relationships/media" Target="../media/media1.mpg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12.xml"/><Relationship Id="rId5" Type="http://schemas.microsoft.com/office/2007/relationships/media" Target="../media/media3.mp4"/><Relationship Id="rId15" Type="http://schemas.openxmlformats.org/officeDocument/2006/relationships/image" Target="../media/image87.png"/><Relationship Id="rId10" Type="http://schemas.openxmlformats.org/officeDocument/2006/relationships/video" Target="../media/media5.mp4"/><Relationship Id="rId4" Type="http://schemas.openxmlformats.org/officeDocument/2006/relationships/video" Target="../media/media2.mpg"/><Relationship Id="rId9" Type="http://schemas.microsoft.com/office/2007/relationships/media" Target="../media/media5.mp4"/><Relationship Id="rId1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g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6.mpg"/><Relationship Id="rId1" Type="http://schemas.microsoft.com/office/2007/relationships/media" Target="../media/media6.mpg"/><Relationship Id="rId6" Type="http://schemas.openxmlformats.org/officeDocument/2006/relationships/video" Target="../media/media7.mpg"/><Relationship Id="rId11" Type="http://schemas.openxmlformats.org/officeDocument/2006/relationships/image" Target="../media/image90.png"/><Relationship Id="rId5" Type="http://schemas.microsoft.com/office/2007/relationships/media" Target="../media/media7.mpg"/><Relationship Id="rId10" Type="http://schemas.openxmlformats.org/officeDocument/2006/relationships/image" Target="../media/image85.png"/><Relationship Id="rId4" Type="http://schemas.openxmlformats.org/officeDocument/2006/relationships/video" Target="../media/media2.mp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microsoft.com/office/2007/relationships/media" Target="../media/media9.mpg"/><Relationship Id="rId7" Type="http://schemas.openxmlformats.org/officeDocument/2006/relationships/image" Target="../media/image9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95.png"/><Relationship Id="rId4" Type="http://schemas.openxmlformats.org/officeDocument/2006/relationships/video" Target="../media/media9.mpg"/><Relationship Id="rId9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05.png"/><Relationship Id="rId5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12" Type="http://schemas.openxmlformats.org/officeDocument/2006/relationships/image" Target="../media/image43.tif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tiff"/><Relationship Id="rId5" Type="http://schemas.openxmlformats.org/officeDocument/2006/relationships/image" Target="../media/image36.tiff"/><Relationship Id="rId10" Type="http://schemas.openxmlformats.org/officeDocument/2006/relationships/image" Target="../media/image41.tiff"/><Relationship Id="rId4" Type="http://schemas.openxmlformats.org/officeDocument/2006/relationships/image" Target="../media/image35.png"/><Relationship Id="rId9" Type="http://schemas.openxmlformats.org/officeDocument/2006/relationships/image" Target="../media/image4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5.png"/><Relationship Id="rId7" Type="http://schemas.openxmlformats.org/officeDocument/2006/relationships/image" Target="../media/image49.t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tif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mr-IN"/>
              <a:t>SAND2018-4619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 err="1"/>
              <a:t>Nalu</a:t>
            </a:r>
            <a:r>
              <a:rPr lang="en-US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 Shift: </a:t>
            </a:r>
            <a:br>
              <a:rPr lang="en-US" dirty="0"/>
            </a:br>
            <a:r>
              <a:rPr lang="en-US" dirty="0"/>
              <a:t>Verify and Deploy High-Quality Unstructured Numerical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dirty="0"/>
              <a:t>Verify on </a:t>
            </a:r>
            <a:r>
              <a:rPr lang="en-US" b="1" i="1" dirty="0"/>
              <a:t>awful</a:t>
            </a:r>
            <a:r>
              <a:rPr lang="en-US" dirty="0"/>
              <a:t> hybrid mesh element quality</a:t>
            </a:r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 Validate on </a:t>
            </a:r>
            <a:r>
              <a:rPr lang="en-US" b="1" i="1" dirty="0"/>
              <a:t>non-ideal</a:t>
            </a:r>
            <a:r>
              <a:rPr lang="en-US" dirty="0"/>
              <a:t> meshes on a variety of canonical flows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91FA8-432A-1444-A679-513A7DDAF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87" y="2149874"/>
            <a:ext cx="5238513" cy="2042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ADFBA1-A765-E24F-A43F-952065C1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652" y="843706"/>
            <a:ext cx="2594386" cy="3786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6C29B9-142C-4144-80E7-58676A95E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52" y="5066550"/>
            <a:ext cx="2837653" cy="1439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6A8D7-9F4D-4D45-B2E5-5C231FAB85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41695" y="4900922"/>
            <a:ext cx="5858764" cy="16048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376222-89BD-EA49-854B-FB2E053E46B7}"/>
              </a:ext>
            </a:extLst>
          </p:cNvPr>
          <p:cNvSpPr txBox="1"/>
          <p:nvPr/>
        </p:nvSpPr>
        <p:spPr>
          <a:xfrm>
            <a:off x="1918569" y="323060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F2EF40-A043-B245-9B57-E5EA03CDDC6E}"/>
              </a:ext>
            </a:extLst>
          </p:cNvPr>
          <p:cNvSpPr txBox="1"/>
          <p:nvPr/>
        </p:nvSpPr>
        <p:spPr>
          <a:xfrm>
            <a:off x="1918570" y="36273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CF029-EE34-E848-B87A-027D1982B7E8}"/>
              </a:ext>
            </a:extLst>
          </p:cNvPr>
          <p:cNvSpPr txBox="1"/>
          <p:nvPr/>
        </p:nvSpPr>
        <p:spPr>
          <a:xfrm>
            <a:off x="4571999" y="323060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E53B92-82E2-D946-8127-B47F2F875128}"/>
              </a:ext>
            </a:extLst>
          </p:cNvPr>
          <p:cNvSpPr txBox="1"/>
          <p:nvPr/>
        </p:nvSpPr>
        <p:spPr>
          <a:xfrm>
            <a:off x="4572000" y="36273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BAB04-9C79-C54C-8CE9-8F983A4430E8}"/>
              </a:ext>
            </a:extLst>
          </p:cNvPr>
          <p:cNvSpPr txBox="1"/>
          <p:nvPr/>
        </p:nvSpPr>
        <p:spPr>
          <a:xfrm>
            <a:off x="1908862" y="6573529"/>
            <a:ext cx="3012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Domino, J. Comp. Phys. </a:t>
            </a:r>
            <a:r>
              <a:rPr lang="en-US" sz="1400" i="1" dirty="0"/>
              <a:t>Flow, 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21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35"/>
          <a:stretch/>
        </p:blipFill>
        <p:spPr>
          <a:xfrm>
            <a:off x="7382633" y="39872"/>
            <a:ext cx="1042039" cy="14632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3CC396-2D21-234B-8FF4-CA9A5294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0" y="4249295"/>
            <a:ext cx="3778499" cy="1804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99" y="3217319"/>
            <a:ext cx="840067" cy="1021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C05101-22E6-1647-91AE-F24AA8D76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716" y="1168157"/>
            <a:ext cx="2154531" cy="3361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4" y="1155469"/>
            <a:ext cx="2224798" cy="33610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839904" y="1398748"/>
            <a:ext cx="676315" cy="554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3340C-7F7A-8141-AC65-9AAF974A3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71" y="4942130"/>
            <a:ext cx="4165293" cy="19038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86B310-C3D1-6B4B-96BA-1A5F46FB51EA}"/>
              </a:ext>
            </a:extLst>
          </p:cNvPr>
          <p:cNvSpPr txBox="1"/>
          <p:nvPr/>
        </p:nvSpPr>
        <p:spPr>
          <a:xfrm>
            <a:off x="1868103" y="786137"/>
            <a:ext cx="13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7D7F9C-D729-A142-B856-06B48049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Confidence Established for Atypical Element </a:t>
            </a:r>
            <a:r>
              <a:rPr lang="en-US" dirty="0" err="1"/>
              <a:t>Topos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4492A4-1021-EC49-8851-3801C2E6BA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886" t="24292" r="10458" b="27499"/>
          <a:stretch/>
        </p:blipFill>
        <p:spPr>
          <a:xfrm>
            <a:off x="4787213" y="967840"/>
            <a:ext cx="4221273" cy="3306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12B97E-9E15-C94C-8E13-6609A5D907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1631" y="4488600"/>
            <a:ext cx="3853045" cy="21700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B6E1A1-7446-3543-877C-4EA644968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54" y="1427456"/>
            <a:ext cx="1543457" cy="7828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851411-514B-804A-9AB2-99DF036B844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608286" y="4752973"/>
            <a:ext cx="1565813" cy="8317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3FBC4D-BFB4-104F-89C6-274F50CB43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5575696" y="3357096"/>
            <a:ext cx="1319018" cy="3613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C0BE2C-2086-5C4B-9400-5D7F99FD59E1}"/>
              </a:ext>
            </a:extLst>
          </p:cNvPr>
          <p:cNvSpPr txBox="1"/>
          <p:nvPr/>
        </p:nvSpPr>
        <p:spPr>
          <a:xfrm>
            <a:off x="6602960" y="786137"/>
            <a:ext cx="121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2450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time-history of the </a:t>
            </a:r>
            <a:r>
              <a:rPr lang="en-US" dirty="0" err="1"/>
              <a:t>Nalu</a:t>
            </a:r>
            <a:r>
              <a:rPr lang="en-US" dirty="0"/>
              <a:t> code base:</a:t>
            </a:r>
          </a:p>
          <a:p>
            <a:pPr>
              <a:buFont typeface="Arial" charset="0"/>
              <a:buChar char="•"/>
            </a:pPr>
            <a:r>
              <a:rPr lang="en-US" dirty="0"/>
              <a:t> By CFD standards, this is a relatively new code 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9FC8D-58F3-7D41-AC99-3A79FAC50E63}"/>
              </a:ext>
            </a:extLst>
          </p:cNvPr>
          <p:cNvSpPr/>
          <p:nvPr/>
        </p:nvSpPr>
        <p:spPr>
          <a:xfrm>
            <a:off x="1252602" y="2605414"/>
            <a:ext cx="1828801" cy="638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Sierra/</a:t>
            </a:r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C42E6-6AAD-374D-A3D8-510F928D972C}"/>
              </a:ext>
            </a:extLst>
          </p:cNvPr>
          <p:cNvCxnSpPr>
            <a:cxnSpLocks/>
          </p:cNvCxnSpPr>
          <p:nvPr/>
        </p:nvCxnSpPr>
        <p:spPr>
          <a:xfrm>
            <a:off x="3231715" y="2918564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1A7FC-3027-8941-9C8C-E532A77357AD}"/>
              </a:ext>
            </a:extLst>
          </p:cNvPr>
          <p:cNvSpPr/>
          <p:nvPr/>
        </p:nvSpPr>
        <p:spPr>
          <a:xfrm>
            <a:off x="4709785" y="2627335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C9C0-519E-5246-9943-08973BDF562A}"/>
              </a:ext>
            </a:extLst>
          </p:cNvPr>
          <p:cNvSpPr txBox="1"/>
          <p:nvPr/>
        </p:nvSpPr>
        <p:spPr>
          <a:xfrm>
            <a:off x="3182452" y="254923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SNL License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A119E-2A43-6C47-9078-FC67F3F5EA7B}"/>
              </a:ext>
            </a:extLst>
          </p:cNvPr>
          <p:cNvSpPr/>
          <p:nvPr/>
        </p:nvSpPr>
        <p:spPr>
          <a:xfrm>
            <a:off x="1252602" y="4049282"/>
            <a:ext cx="1828801" cy="63882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2213F-6DBD-C44C-AC39-05F511005938}"/>
              </a:ext>
            </a:extLst>
          </p:cNvPr>
          <p:cNvCxnSpPr>
            <a:cxnSpLocks/>
          </p:cNvCxnSpPr>
          <p:nvPr/>
        </p:nvCxnSpPr>
        <p:spPr>
          <a:xfrm>
            <a:off x="2167002" y="3328793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D8523-8ABB-0D47-875D-3C6C5E2E1608}"/>
              </a:ext>
            </a:extLst>
          </p:cNvPr>
          <p:cNvSpPr txBox="1"/>
          <p:nvPr/>
        </p:nvSpPr>
        <p:spPr>
          <a:xfrm>
            <a:off x="23661" y="3315645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</a:t>
            </a:r>
          </a:p>
          <a:p>
            <a:pPr algn="ctr"/>
            <a:r>
              <a:rPr lang="en-US" dirty="0"/>
              <a:t>BSD License (2014)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904A0C-A95D-FE4B-A666-91E50C4B5F9A}"/>
              </a:ext>
            </a:extLst>
          </p:cNvPr>
          <p:cNvCxnSpPr>
            <a:cxnSpLocks/>
          </p:cNvCxnSpPr>
          <p:nvPr/>
        </p:nvCxnSpPr>
        <p:spPr>
          <a:xfrm>
            <a:off x="3231715" y="4349906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B98FA-CC04-EA48-8B73-C99830D89BC6}"/>
              </a:ext>
            </a:extLst>
          </p:cNvPr>
          <p:cNvSpPr/>
          <p:nvPr/>
        </p:nvSpPr>
        <p:spPr>
          <a:xfrm>
            <a:off x="4709785" y="4058677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964090-76DD-8544-A81D-9A8C915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4" y="4144793"/>
            <a:ext cx="540657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C2735-48E9-B64B-BC2A-839D5AED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70" y="4144793"/>
            <a:ext cx="341971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225940-C677-6B4A-AFE1-9B6D288A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87" y="4144793"/>
            <a:ext cx="3048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BA3302-A321-C84A-A780-EA36AE32FB18}"/>
              </a:ext>
            </a:extLst>
          </p:cNvPr>
          <p:cNvSpPr txBox="1"/>
          <p:nvPr/>
        </p:nvSpPr>
        <p:spPr>
          <a:xfrm>
            <a:off x="2971761" y="4378522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 </a:t>
            </a:r>
          </a:p>
          <a:p>
            <a:pPr algn="ctr"/>
            <a:r>
              <a:rPr lang="en-US" dirty="0"/>
              <a:t>academic partners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27AE03-5121-894D-8F0D-C986A7F5FB79}"/>
              </a:ext>
            </a:extLst>
          </p:cNvPr>
          <p:cNvSpPr/>
          <p:nvPr/>
        </p:nvSpPr>
        <p:spPr>
          <a:xfrm>
            <a:off x="1270824" y="5592153"/>
            <a:ext cx="1828801" cy="63882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r>
              <a:rPr lang="en-US" dirty="0"/>
              <a:t>-Wind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D3CD-5BBC-9945-B8F7-189724BF6DA3}"/>
              </a:ext>
            </a:extLst>
          </p:cNvPr>
          <p:cNvCxnSpPr>
            <a:cxnSpLocks/>
          </p:cNvCxnSpPr>
          <p:nvPr/>
        </p:nvCxnSpPr>
        <p:spPr>
          <a:xfrm>
            <a:off x="2185224" y="4871664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0ED948-D365-C545-BB4A-7F4A6A2B638A}"/>
              </a:ext>
            </a:extLst>
          </p:cNvPr>
          <p:cNvSpPr txBox="1"/>
          <p:nvPr/>
        </p:nvSpPr>
        <p:spPr>
          <a:xfrm>
            <a:off x="0" y="5052792"/>
            <a:ext cx="224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ECP </a:t>
            </a:r>
            <a:r>
              <a:rPr lang="en-US" dirty="0" err="1"/>
              <a:t>ExaWind</a:t>
            </a:r>
            <a:r>
              <a:rPr lang="en-US" dirty="0"/>
              <a:t> (2018)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B5532-4CED-BE4B-8F3C-1C1CD5DA81AD}"/>
              </a:ext>
            </a:extLst>
          </p:cNvPr>
          <p:cNvSpPr txBox="1"/>
          <p:nvPr/>
        </p:nvSpPr>
        <p:spPr>
          <a:xfrm>
            <a:off x="3160011" y="5726621"/>
            <a:ext cx="542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Open-source: SNL, NREL, ORNL, UT joint copyright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8F1BC0-FD89-AA4A-BBF0-D8F82196A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65" r="27246"/>
          <a:stretch/>
        </p:blipFill>
        <p:spPr>
          <a:xfrm>
            <a:off x="5408941" y="2712070"/>
            <a:ext cx="3023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err="1"/>
              <a:t>Discretizations</a:t>
            </a:r>
            <a:r>
              <a:rPr lang="en-US" dirty="0"/>
              <a:t>: CVFEM/FEM/EBVC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3504601" cy="487807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core discretization used in the low Mach code base has been the Control Volume Finite Element Method,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Finite Element Method and Edge-based Vertex-Centered, EBVC, are also supported</a:t>
            </a:r>
          </a:p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349735"/>
              </p:ext>
            </p:extLst>
          </p:nvPr>
        </p:nvGraphicFramePr>
        <p:xfrm>
          <a:off x="4256969" y="1563303"/>
          <a:ext cx="4025370" cy="198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3" imgW="2933700" imgH="1447800" progId="Equation.3">
                  <p:embed/>
                </p:oleObj>
              </mc:Choice>
              <mc:Fallback>
                <p:oleObj name="Equation" r:id="rId3" imgW="2933700" imgH="144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969" y="1563303"/>
                        <a:ext cx="4025370" cy="19828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0" descr="t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249461" y="3902453"/>
            <a:ext cx="18810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1" descr="h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4320653" y="3902451"/>
            <a:ext cx="19289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lide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r="12972"/>
          <a:stretch/>
        </p:blipFill>
        <p:spPr>
          <a:xfrm>
            <a:off x="910590" y="3596737"/>
            <a:ext cx="2679700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Research Platform to Evaluate Higher-Order Methods on Next Generation Platforms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882057" cy="101213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As the cost of parallel assembly increases, should we strive to perform more local work? Higher-order achieves this design-point (at the cost of a larger memory footprint)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" y="2577368"/>
            <a:ext cx="2484516" cy="233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7" y="2372816"/>
            <a:ext cx="183489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233" y="507277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4200" y="5072770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Dual-volume </a:t>
            </a:r>
          </a:p>
          <a:p>
            <a:pPr algn="ctr"/>
            <a:r>
              <a:rPr lang="en-US" dirty="0"/>
              <a:t>for promoted quad4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2058198"/>
            <a:ext cx="370781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3859029"/>
            <a:ext cx="3707818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Flow-past rotating cube</a:t>
            </a:r>
          </a:p>
          <a:p>
            <a:pPr algn="ctr"/>
            <a:r>
              <a:rPr lang="en-US" dirty="0"/>
              <a:t>Re~4000, RPM~3200</a:t>
            </a:r>
          </a:p>
          <a:p>
            <a:pPr algn="ctr"/>
            <a:r>
              <a:rPr lang="en-US" dirty="0"/>
              <a:t>Same node count, </a:t>
            </a:r>
          </a:p>
          <a:p>
            <a:pPr algn="ctr"/>
            <a:r>
              <a:rPr lang="en-US" dirty="0"/>
              <a:t>P=1 (top) P=2 (bot)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25040" b="25124"/>
          <a:stretch/>
        </p:blipFill>
        <p:spPr>
          <a:xfrm>
            <a:off x="487466" y="5904617"/>
            <a:ext cx="1585721" cy="7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Multi-physics Flow Examples From </a:t>
            </a:r>
            <a:r>
              <a:rPr lang="en-US" dirty="0" err="1"/>
              <a:t>Nalu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xflowFinalR2P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36842" y="973450"/>
            <a:ext cx="3651382" cy="2086504"/>
          </a:xfrm>
          <a:prstGeom prst="rect">
            <a:avLst/>
          </a:prstGeom>
        </p:spPr>
      </p:pic>
      <p:pic>
        <p:nvPicPr>
          <p:cNvPr id="7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08713" y="3429000"/>
            <a:ext cx="2869246" cy="318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4646" y="645544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Impinging Jet DNS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4638" y="314685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 in cross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10617" y="652597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Whirling behavior</a:t>
            </a:r>
          </a:p>
        </p:txBody>
      </p:sp>
      <p:pic>
        <p:nvPicPr>
          <p:cNvPr id="11" name="1mHePlume_800_P1_P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8089" y="1045843"/>
            <a:ext cx="3223998" cy="234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441" y="357433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Helium plume (low-/high-order)</a:t>
            </a:r>
          </a:p>
        </p:txBody>
      </p:sp>
      <p:pic>
        <p:nvPicPr>
          <p:cNvPr id="13" name="heatedBackStepEdge_R3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713" y="4165054"/>
            <a:ext cx="2980595" cy="2079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502" y="647127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Heated </a:t>
            </a:r>
            <a:r>
              <a:rPr lang="en-US" dirty="0" err="1"/>
              <a:t>backstep</a:t>
            </a:r>
            <a:endParaRPr lang="en-US" dirty="0"/>
          </a:p>
        </p:txBody>
      </p:sp>
      <p:pic>
        <p:nvPicPr>
          <p:cNvPr id="14" name="25C_Vort_Yplus_twoPlane_16fps">
            <a:hlinkClick r:id="" action="ppaction://media"/>
            <a:extLst>
              <a:ext uri="{FF2B5EF4-FFF2-40B4-BE49-F238E27FC236}">
                <a16:creationId xmlns:a16="http://schemas.microsoft.com/office/drawing/2014/main" id="{AEEF7010-C64B-F94F-B537-295542A6D98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77959" y="4325617"/>
            <a:ext cx="2980595" cy="18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1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Mindset</a:t>
            </a:r>
            <a:r>
              <a:rPr lang="mr-IN" dirty="0"/>
              <a:t>…</a:t>
            </a:r>
            <a:r>
              <a:rPr lang="en-US" dirty="0"/>
              <a:t>.. Modeling Whirling-like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Idealized chamber in which swirl is provided by selective wall placement in the experimental design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Gap varied between 10, 20, and 40 cm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Objective: Can the onset of swirl be predicted? What is the strength?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1871" y="6457789"/>
            <a:ext cx="3327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Volume rendered mixture fraction</a:t>
            </a:r>
          </a:p>
        </p:txBody>
      </p:sp>
      <p:pic>
        <p:nvPicPr>
          <p:cNvPr id="12" name="1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710" y="2930847"/>
            <a:ext cx="3014506" cy="3429000"/>
          </a:xfrm>
          <a:prstGeom prst="rect">
            <a:avLst/>
          </a:prstGeom>
        </p:spPr>
      </p:pic>
      <p:pic>
        <p:nvPicPr>
          <p:cNvPr id="13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3437" y="2930847"/>
            <a:ext cx="3089868" cy="3429000"/>
          </a:xfrm>
          <a:prstGeom prst="rect">
            <a:avLst/>
          </a:prstGeom>
        </p:spPr>
      </p:pic>
      <p:pic>
        <p:nvPicPr>
          <p:cNvPr id="14" name="40cm_R1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80610" y="2930847"/>
            <a:ext cx="3205515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42474-76D7-6C4B-AC4A-D95F98FDC2C3}"/>
              </a:ext>
            </a:extLst>
          </p:cNvPr>
          <p:cNvSpPr txBox="1"/>
          <p:nvPr/>
        </p:nvSpPr>
        <p:spPr>
          <a:xfrm>
            <a:off x="6919705" y="9744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SAND2019-7052 C</a:t>
            </a:r>
          </a:p>
        </p:txBody>
      </p:sp>
    </p:spTree>
    <p:extLst>
      <p:ext uri="{BB962C8B-B14F-4D97-AF65-F5344CB8AC3E}">
        <p14:creationId xmlns:p14="http://schemas.microsoft.com/office/powerpoint/2010/main" val="24931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4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Complex Geometry Use-Cases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5992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Low-dissipation methods with suitable nonlinear stabilization operators using sliding and overset technologies to aid modeling effort and/or meshing</a:t>
            </a:r>
          </a:p>
          <a:p>
            <a:pPr>
              <a:buFont typeface="Arial" charset="0"/>
              <a:buChar char="•"/>
            </a:pPr>
            <a:r>
              <a:rPr lang="en-US" dirty="0"/>
              <a:t> Objective: Design-order established/verified implementations on generalized, unstructured, hybrid meshes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08898" y="6211669"/>
            <a:ext cx="286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Vertical Axis Wind Turbine</a:t>
            </a:r>
          </a:p>
          <a:p>
            <a:pPr algn="ctr"/>
            <a:r>
              <a:rPr lang="en-US" dirty="0"/>
              <a:t>(VAWT)</a:t>
            </a:r>
          </a:p>
        </p:txBody>
      </p:sp>
      <p:pic>
        <p:nvPicPr>
          <p:cNvPr id="7" name="V27Qbluenew_1_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4171" y="3361065"/>
            <a:ext cx="287781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4170" y="6211669"/>
            <a:ext cx="313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Horizontal Axis Wind Turbine</a:t>
            </a:r>
          </a:p>
          <a:p>
            <a:pPr algn="ctr"/>
            <a:r>
              <a:rPr lang="en-US" dirty="0"/>
              <a:t>(HAWT)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7" y="2667002"/>
            <a:ext cx="461805" cy="611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04" y="149172"/>
            <a:ext cx="2099332" cy="1289561"/>
          </a:xfrm>
          <a:prstGeom prst="rect">
            <a:avLst/>
          </a:prstGeom>
        </p:spPr>
      </p:pic>
      <p:pic>
        <p:nvPicPr>
          <p:cNvPr id="12" name="allInOneStricklandGhost.mpg">
            <a:hlinkClick r:id="" action="ppaction://media"/>
            <a:extLst>
              <a:ext uri="{FF2B5EF4-FFF2-40B4-BE49-F238E27FC236}">
                <a16:creationId xmlns:a16="http://schemas.microsoft.com/office/drawing/2014/main" id="{B76AF5C3-40D4-9847-B948-CD52371E4E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7268" y="3361065"/>
            <a:ext cx="4725128" cy="2743200"/>
          </a:xfrm>
          <a:prstGeom prst="rect">
            <a:avLst/>
          </a:prstGeom>
        </p:spPr>
      </p:pic>
      <p:pic>
        <p:nvPicPr>
          <p:cNvPr id="13" name="Picture 12" descr="naluOverset3dHybrid_uMag.0095.png">
            <a:extLst>
              <a:ext uri="{FF2B5EF4-FFF2-40B4-BE49-F238E27FC236}">
                <a16:creationId xmlns:a16="http://schemas.microsoft.com/office/drawing/2014/main" id="{AEF59439-BBE5-F746-8E0C-28951D5034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79" y="1502406"/>
            <a:ext cx="2213769" cy="18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2" repeatCount="4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4">
            <a:extLst>
              <a:ext uri="{FF2B5EF4-FFF2-40B4-BE49-F238E27FC236}">
                <a16:creationId xmlns:a16="http://schemas.microsoft.com/office/drawing/2014/main" id="{520CC33F-42B5-604B-9861-0A7679B1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13" y="1307976"/>
            <a:ext cx="4851199" cy="3616358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F6BCB-E8C4-8143-A44B-FB5E6319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Abstractions: Polymorphic and Input File-Driven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59A8E-2E13-1D41-86F8-F561344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B1001DB4-61F8-A44C-ADDD-1D6D6618C2B5}"/>
              </a:ext>
            </a:extLst>
          </p:cNvPr>
          <p:cNvSpPr txBox="1">
            <a:spLocks noChangeArrowheads="1"/>
          </p:cNvSpPr>
          <p:nvPr/>
        </p:nvSpPr>
        <p:spPr bwMode="auto">
          <a:xfrm rot="18495161">
            <a:off x="1136562" y="2058011"/>
            <a:ext cx="1379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/>
              <a:t>Domain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0AC40F1C-4D1F-CA4C-9489-E2E11E6B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5" y="1773098"/>
            <a:ext cx="4395737" cy="305902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F9752D1-F0BE-DC4F-AAD1-65734B721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652" y="1380046"/>
            <a:ext cx="2398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Time Integration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C7A9724-2833-6E48-9DA0-8B30DDAFB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850" y="2421548"/>
            <a:ext cx="1731962" cy="1978025"/>
          </a:xfrm>
          <a:custGeom>
            <a:avLst/>
            <a:gdLst>
              <a:gd name="T0" fmla="*/ 1515467 w 21600"/>
              <a:gd name="T1" fmla="*/ 989013 h 21600"/>
              <a:gd name="T2" fmla="*/ 865981 w 21600"/>
              <a:gd name="T3" fmla="*/ 1978025 h 21600"/>
              <a:gd name="T4" fmla="*/ 216495 w 21600"/>
              <a:gd name="T5" fmla="*/ 989013 h 21600"/>
              <a:gd name="T6" fmla="*/ 86598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4BA7DCE4-1E63-564D-8A7C-34285E1F7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00" y="2459648"/>
            <a:ext cx="11689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B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38F7C1F4-95AB-2048-9ACD-BAD2F1B5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00" y="2413610"/>
            <a:ext cx="1966912" cy="1946275"/>
          </a:xfrm>
          <a:prstGeom prst="hexagon">
            <a:avLst>
              <a:gd name="adj" fmla="val 25265"/>
              <a:gd name="vf" fmla="val 11547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21E7B62-C6EB-394E-9740-9C12CCBDA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155" y="2383448"/>
            <a:ext cx="115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A</a:t>
            </a: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084611B-771C-1741-97AA-0F77D78A3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12" y="333765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82DF0886-E27B-6B4F-AA4F-508C565F1430}"/>
              </a:ext>
            </a:extLst>
          </p:cNvPr>
          <p:cNvGrpSpPr>
            <a:grpSpLocks/>
          </p:cNvGrpSpPr>
          <p:nvPr/>
        </p:nvGrpSpPr>
        <p:grpSpPr bwMode="auto">
          <a:xfrm>
            <a:off x="1195296" y="2750160"/>
            <a:ext cx="1100632" cy="615951"/>
            <a:chOff x="3268" y="1172"/>
            <a:chExt cx="622" cy="388"/>
          </a:xfrm>
        </p:grpSpPr>
        <p:sp>
          <p:nvSpPr>
            <p:cNvPr id="17" name="AutoShape 14">
              <a:extLst>
                <a:ext uri="{FF2B5EF4-FFF2-40B4-BE49-F238E27FC236}">
                  <a16:creationId xmlns:a16="http://schemas.microsoft.com/office/drawing/2014/main" id="{E698FE37-5105-F64E-BF4B-C468258B2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8CD21077-CBC1-B148-9D1C-704F75145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sp>
        <p:nvSpPr>
          <p:cNvPr id="19" name="AutoShape 17">
            <a:extLst>
              <a:ext uri="{FF2B5EF4-FFF2-40B4-BE49-F238E27FC236}">
                <a16:creationId xmlns:a16="http://schemas.microsoft.com/office/drawing/2014/main" id="{7E933A26-ADFB-B34D-ACFD-5EEC8F87B048}"/>
              </a:ext>
            </a:extLst>
          </p:cNvPr>
          <p:cNvSpPr>
            <a:spLocks noChangeArrowheads="1"/>
          </p:cNvSpPr>
          <p:nvPr/>
        </p:nvSpPr>
        <p:spPr bwMode="auto">
          <a:xfrm rot="32516">
            <a:off x="2074775" y="4217010"/>
            <a:ext cx="787400" cy="365125"/>
          </a:xfrm>
          <a:prstGeom prst="curvedUpArrow">
            <a:avLst>
              <a:gd name="adj1" fmla="val 43130"/>
              <a:gd name="adj2" fmla="val 86261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F5FABD8D-EF4F-0241-9AD2-C557051CD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862" y="448212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 dirty="0">
                <a:solidFill>
                  <a:schemeClr val="bg1"/>
                </a:solidFill>
              </a:rPr>
              <a:t>Transfer</a:t>
            </a: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13DFF2DC-A2BC-E241-B1CA-CAFB82043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208" y="342742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CB6387F-DA04-D844-A426-18332257202D}"/>
              </a:ext>
            </a:extLst>
          </p:cNvPr>
          <p:cNvGrpSpPr>
            <a:grpSpLocks/>
          </p:cNvGrpSpPr>
          <p:nvPr/>
        </p:nvGrpSpPr>
        <p:grpSpPr bwMode="auto">
          <a:xfrm>
            <a:off x="2550192" y="2839930"/>
            <a:ext cx="1100632" cy="615951"/>
            <a:chOff x="3268" y="1172"/>
            <a:chExt cx="622" cy="388"/>
          </a:xfrm>
        </p:grpSpPr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D60099A1-4626-5F45-BF8F-6B13C24C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8673FC24-E895-B544-828B-4645B138E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6409EA27-DA7A-8441-9252-26E7F06D4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7" y="2167807"/>
            <a:ext cx="3116263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Text Box 5">
            <a:extLst>
              <a:ext uri="{FF2B5EF4-FFF2-40B4-BE49-F238E27FC236}">
                <a16:creationId xmlns:a16="http://schemas.microsoft.com/office/drawing/2014/main" id="{DAD2FF29-BA71-244C-A93F-CC48B4895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411" y="1946562"/>
            <a:ext cx="2808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Nonlinear Coupling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1CF240-55CC-6A45-A58B-4498660D829A}"/>
              </a:ext>
            </a:extLst>
          </p:cNvPr>
          <p:cNvSpPr txBox="1"/>
          <p:nvPr/>
        </p:nvSpPr>
        <p:spPr>
          <a:xfrm>
            <a:off x="5235879" y="5349875"/>
            <a:ext cx="3603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Operator-split multi-physics</a:t>
            </a:r>
          </a:p>
          <a:p>
            <a:r>
              <a:rPr lang="en-US" dirty="0"/>
              <a:t>Conjugate heat transfer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Fluids Realm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Conduction Realm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D52679-0E0D-2446-A74D-DB32D8A49CBF}"/>
              </a:ext>
            </a:extLst>
          </p:cNvPr>
          <p:cNvSpPr txBox="1"/>
          <p:nvPr/>
        </p:nvSpPr>
        <p:spPr>
          <a:xfrm>
            <a:off x="333154" y="5121230"/>
            <a:ext cx="418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Realm</a:t>
            </a:r>
            <a:r>
              <a:rPr lang="en-US" dirty="0"/>
              <a:t> specifications define the physics and desired boundary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Pre-defined </a:t>
            </a:r>
            <a:r>
              <a:rPr lang="en-US" i="1" dirty="0" err="1"/>
              <a:t>EquationSystems</a:t>
            </a:r>
            <a:r>
              <a:rPr lang="en-US" dirty="0"/>
              <a:t> (segregated or monolithic)</a:t>
            </a:r>
          </a:p>
        </p:txBody>
      </p:sp>
    </p:spTree>
    <p:extLst>
      <p:ext uri="{BB962C8B-B14F-4D97-AF65-F5344CB8AC3E}">
        <p14:creationId xmlns:p14="http://schemas.microsoft.com/office/powerpoint/2010/main" val="13977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4C30-D0D9-D541-94C0-B3C2A475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30K View:  Anatomy of a </a:t>
            </a:r>
            <a:r>
              <a:rPr lang="en-US" dirty="0" err="1"/>
              <a:t>Nalu</a:t>
            </a:r>
            <a:r>
              <a:rPr lang="en-US" dirty="0"/>
              <a:t> Input </a:t>
            </a:r>
            <a:r>
              <a:rPr lang="en-US" dirty="0" err="1"/>
              <a:t>File:YAML-based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E65E7-C4DD-1846-9338-FDABBC150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3A44A-7C11-864B-AE4C-447757E02913}"/>
              </a:ext>
            </a:extLst>
          </p:cNvPr>
          <p:cNvSpPr txBox="1"/>
          <p:nvPr/>
        </p:nvSpPr>
        <p:spPr>
          <a:xfrm>
            <a:off x="795237" y="1038873"/>
            <a:ext cx="3592650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Simulation:</a:t>
            </a:r>
          </a:p>
          <a:p>
            <a:endParaRPr lang="en-US" sz="1400" dirty="0"/>
          </a:p>
          <a:p>
            <a:r>
              <a:rPr lang="en-US" sz="1400" dirty="0" err="1"/>
              <a:t>linear_solvers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transfers:</a:t>
            </a:r>
          </a:p>
          <a:p>
            <a:endParaRPr lang="en-US" sz="1400" dirty="0"/>
          </a:p>
          <a:p>
            <a:r>
              <a:rPr lang="en-US" sz="1400" dirty="0"/>
              <a:t>realms: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realm_heatCond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bc_exposed</a:t>
            </a:r>
            <a:endParaRPr lang="en-US" sz="1400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solution_options</a:t>
            </a:r>
            <a:r>
              <a:rPr lang="en-US" sz="1400" dirty="0"/>
              <a:t>: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equation_systems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systems:</a:t>
            </a:r>
          </a:p>
          <a:p>
            <a:r>
              <a:rPr lang="en-US" sz="1400" dirty="0"/>
              <a:t>        - </a:t>
            </a:r>
            <a:r>
              <a:rPr lang="en-US" sz="1400" dirty="0" err="1"/>
              <a:t>HeatConduction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output:</a:t>
            </a:r>
          </a:p>
          <a:p>
            <a:r>
              <a:rPr lang="en-US" sz="1400" dirty="0"/>
              <a:t>    restart: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realm_fluids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TimeIntegrators</a:t>
            </a:r>
            <a:r>
              <a:rPr lang="en-US" sz="1400" dirty="0"/>
              <a:t>: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AF43-6FCC-684D-9B83-743291CFA7A7}"/>
              </a:ext>
            </a:extLst>
          </p:cNvPr>
          <p:cNvSpPr txBox="1"/>
          <p:nvPr/>
        </p:nvSpPr>
        <p:spPr>
          <a:xfrm>
            <a:off x="3144033" y="1440493"/>
            <a:ext cx="565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Specification of sparse </a:t>
            </a:r>
            <a:r>
              <a:rPr lang="en-US" dirty="0" err="1"/>
              <a:t>Trilinos</a:t>
            </a:r>
            <a:r>
              <a:rPr lang="en-US" dirty="0"/>
              <a:t>-based </a:t>
            </a:r>
            <a:r>
              <a:rPr lang="en-US" dirty="0" err="1"/>
              <a:t>precond</a:t>
            </a:r>
            <a:r>
              <a:rPr lang="en-US" dirty="0"/>
              <a:t>/solver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94A18-9744-DA4B-ADA1-0E206002B513}"/>
              </a:ext>
            </a:extLst>
          </p:cNvPr>
          <p:cNvSpPr txBox="1"/>
          <p:nvPr/>
        </p:nvSpPr>
        <p:spPr>
          <a:xfrm>
            <a:off x="3569917" y="1876467"/>
            <a:ext cx="428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transfer for multi-physics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A239-5533-CB42-B96C-185349838CB9}"/>
              </a:ext>
            </a:extLst>
          </p:cNvPr>
          <p:cNvSpPr txBox="1"/>
          <p:nvPr/>
        </p:nvSpPr>
        <p:spPr>
          <a:xfrm>
            <a:off x="5085582" y="4561132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Physics definitions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23BB0-E28D-E242-B2C1-D4B59DD44D19}"/>
              </a:ext>
            </a:extLst>
          </p:cNvPr>
          <p:cNvSpPr txBox="1"/>
          <p:nvPr/>
        </p:nvSpPr>
        <p:spPr>
          <a:xfrm>
            <a:off x="4672692" y="6488668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integration, e.g., BE, BDF2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DD7DB-C56F-C34C-916A-A8443DF6887D}"/>
              </a:ext>
            </a:extLst>
          </p:cNvPr>
          <p:cNvCxnSpPr>
            <a:stCxn id="6" idx="1"/>
          </p:cNvCxnSpPr>
          <p:nvPr/>
        </p:nvCxnSpPr>
        <p:spPr>
          <a:xfrm flipH="1">
            <a:off x="2192055" y="1625159"/>
            <a:ext cx="951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001D78-EF53-744D-88FD-23D5D004F160}"/>
              </a:ext>
            </a:extLst>
          </p:cNvPr>
          <p:cNvCxnSpPr>
            <a:cxnSpLocks/>
          </p:cNvCxnSpPr>
          <p:nvPr/>
        </p:nvCxnSpPr>
        <p:spPr>
          <a:xfrm flipH="1">
            <a:off x="1891430" y="2059996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C2BE8B-EC55-0E40-A3FB-737DD9748A54}"/>
              </a:ext>
            </a:extLst>
          </p:cNvPr>
          <p:cNvCxnSpPr>
            <a:cxnSpLocks/>
          </p:cNvCxnSpPr>
          <p:nvPr/>
        </p:nvCxnSpPr>
        <p:spPr>
          <a:xfrm flipH="1">
            <a:off x="2919890" y="6693864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8F36134-D92A-F84B-BCA5-3C5DDD02B2C9}"/>
              </a:ext>
            </a:extLst>
          </p:cNvPr>
          <p:cNvSpPr/>
          <p:nvPr/>
        </p:nvSpPr>
        <p:spPr>
          <a:xfrm>
            <a:off x="4572000" y="3429000"/>
            <a:ext cx="400833" cy="2633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CFD62-6B75-5044-98A7-F5D297F1FEA5}"/>
              </a:ext>
            </a:extLst>
          </p:cNvPr>
          <p:cNvSpPr txBox="1"/>
          <p:nvPr/>
        </p:nvSpPr>
        <p:spPr>
          <a:xfrm>
            <a:off x="4572000" y="242596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YAML enforces strict spacing and ordering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FDD6B8-E740-8D45-A5D0-9CCF631D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096" y="2863083"/>
            <a:ext cx="2241807" cy="1425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5BBEE-3BA5-EE43-A63C-859CB7B9AD61}"/>
              </a:ext>
            </a:extLst>
          </p:cNvPr>
          <p:cNvSpPr txBox="1"/>
          <p:nvPr/>
        </p:nvSpPr>
        <p:spPr>
          <a:xfrm>
            <a:off x="5749771" y="4315254"/>
            <a:ext cx="28216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www.democraticunderground.com</a:t>
            </a:r>
            <a:r>
              <a:rPr lang="en-US" sz="800" dirty="0"/>
              <a:t>/10021540110</a:t>
            </a:r>
          </a:p>
        </p:txBody>
      </p:sp>
    </p:spTree>
    <p:extLst>
      <p:ext uri="{BB962C8B-B14F-4D97-AF65-F5344CB8AC3E}">
        <p14:creationId xmlns:p14="http://schemas.microsoft.com/office/powerpoint/2010/main" val="30140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9484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</a:t>
            </a:r>
            <a:r>
              <a:rPr lang="en-US" dirty="0"/>
              <a:t> Technology Origination: ASC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Beyond the 32-bit Limit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</a:t>
            </a:r>
            <a:r>
              <a:rPr lang="en-US" dirty="0" err="1"/>
              <a:t>Numerics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Low- and High-order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Moving Mesh (Sliding and Overset)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Multiphysics: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Fluid Structure Interaction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Conjugate Heat Transfer (CHT)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Participating Media Radiation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Elements of an Input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D7F8-D96C-A449-9F2E-8F5731045B0F}"/>
              </a:ext>
            </a:extLst>
          </p:cNvPr>
          <p:cNvSpPr txBox="1"/>
          <p:nvPr/>
        </p:nvSpPr>
        <p:spPr>
          <a:xfrm>
            <a:off x="53263" y="1194326"/>
            <a:ext cx="2627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systems:</a:t>
            </a:r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LowMachEOM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myLowMach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MixtureFraction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myZ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84C55-78AA-1E40-A01D-FC6C1F2CA996}"/>
              </a:ext>
            </a:extLst>
          </p:cNvPr>
          <p:cNvSpPr txBox="1"/>
          <p:nvPr/>
        </p:nvSpPr>
        <p:spPr>
          <a:xfrm>
            <a:off x="2310162" y="1194326"/>
            <a:ext cx="2778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constant: ic_1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target_name</a:t>
            </a:r>
            <a:r>
              <a:rPr lang="en-US" sz="1400" dirty="0"/>
              <a:t>: [block_1, …]</a:t>
            </a:r>
          </a:p>
          <a:p>
            <a:r>
              <a:rPr lang="en-US" sz="1400" dirty="0"/>
              <a:t>        value:</a:t>
            </a:r>
          </a:p>
          <a:p>
            <a:r>
              <a:rPr lang="en-US" sz="1400" dirty="0"/>
              <a:t>          pressure: 0</a:t>
            </a:r>
          </a:p>
          <a:p>
            <a:r>
              <a:rPr lang="en-US" sz="1400" dirty="0"/>
              <a:t>          velocity: [0.5,0.0]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195D0-DF54-4E43-B268-86357778CA6A}"/>
              </a:ext>
            </a:extLst>
          </p:cNvPr>
          <p:cNvSpPr txBox="1"/>
          <p:nvPr/>
        </p:nvSpPr>
        <p:spPr>
          <a:xfrm>
            <a:off x="268089" y="3528931"/>
            <a:ext cx="33169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1.0</a:t>
            </a:r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1.8e-5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CE625-F2DC-D441-B7DD-4DF2983DAACD}"/>
              </a:ext>
            </a:extLst>
          </p:cNvPr>
          <p:cNvSpPr txBox="1"/>
          <p:nvPr/>
        </p:nvSpPr>
        <p:spPr>
          <a:xfrm>
            <a:off x="5256688" y="1194326"/>
            <a:ext cx="39821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bc_left_inflow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bc_front_wall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open_boundary_condition</a:t>
            </a:r>
            <a:r>
              <a:rPr lang="en-US" sz="1400" dirty="0"/>
              <a:t>: </a:t>
            </a:r>
            <a:r>
              <a:rPr lang="en-US" sz="1400" dirty="0" err="1"/>
              <a:t>bc_right_open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symmetry_boundary_condition</a:t>
            </a:r>
            <a:r>
              <a:rPr lang="en-US" sz="1400" dirty="0"/>
              <a:t>: </a:t>
            </a:r>
            <a:r>
              <a:rPr lang="en-US" sz="1400" dirty="0" err="1"/>
              <a:t>bc_top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nonconformal_boundary_condition</a:t>
            </a:r>
            <a:r>
              <a:rPr lang="en-US" sz="1400" dirty="0"/>
              <a:t>: </a:t>
            </a:r>
            <a:r>
              <a:rPr lang="en-US" sz="1400" dirty="0" err="1"/>
              <a:t>bc_nc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A4804-8BB0-EB4B-9971-409B258ABFB7}"/>
              </a:ext>
            </a:extLst>
          </p:cNvPr>
          <p:cNvSpPr txBox="1"/>
          <p:nvPr/>
        </p:nvSpPr>
        <p:spPr>
          <a:xfrm>
            <a:off x="5558980" y="3528931"/>
            <a:ext cx="3227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</a:t>
            </a:r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surface_1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inflow_user_data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velocity: [0.5,0.0,0.0]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6413-60E4-1141-9E8D-93A21B885AFC}"/>
              </a:ext>
            </a:extLst>
          </p:cNvPr>
          <p:cNvSpPr txBox="1"/>
          <p:nvPr/>
        </p:nvSpPr>
        <p:spPr>
          <a:xfrm>
            <a:off x="2492790" y="3528931"/>
            <a:ext cx="33169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</a:t>
            </a:r>
            <a:r>
              <a:rPr lang="en-US" sz="1400" dirty="0" err="1"/>
              <a:t>ideal_gas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polynomial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coefficient_declaration</a:t>
            </a:r>
            <a:r>
              <a:rPr lang="en-US" sz="14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2F948-3483-F741-A245-F4D91C7ECF25}"/>
              </a:ext>
            </a:extLst>
          </p:cNvPr>
          <p:cNvSpPr txBox="1"/>
          <p:nvPr/>
        </p:nvSpPr>
        <p:spPr>
          <a:xfrm>
            <a:off x="5501271" y="4898536"/>
            <a:ext cx="33425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bc_back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dirty="0" err="1"/>
              <a:t>target_name</a:t>
            </a:r>
            <a:r>
              <a:rPr lang="en-US" sz="1400" dirty="0"/>
              <a:t>: surface_7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wall_user_data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user_function_name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</a:t>
            </a:r>
            <a:r>
              <a:rPr lang="en-US" sz="1400" dirty="0" err="1"/>
              <a:t>wind_energy</a:t>
            </a:r>
            <a:endParaRPr lang="en-US" sz="1400" dirty="0"/>
          </a:p>
          <a:p>
            <a:r>
              <a:rPr lang="en-US" sz="1400" dirty="0"/>
              <a:t>        </a:t>
            </a:r>
            <a:r>
              <a:rPr lang="en-US" sz="1400" dirty="0" err="1"/>
              <a:t>user_function_string_parameters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[mmTop_ss7]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1.0</a:t>
            </a:r>
          </a:p>
        </p:txBody>
      </p:sp>
    </p:spTree>
    <p:extLst>
      <p:ext uri="{BB962C8B-B14F-4D97-AF65-F5344CB8AC3E}">
        <p14:creationId xmlns:p14="http://schemas.microsoft.com/office/powerpoint/2010/main" val="23364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 Decomposition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As noted, decomposing the mesh into small subsets and operating on these subsets in parallel provides a methodology for increased simulation time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C0BFCF-2C18-BC4C-B327-3EB8805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4" r="15830"/>
          <a:stretch/>
        </p:blipFill>
        <p:spPr>
          <a:xfrm>
            <a:off x="48713" y="1933126"/>
            <a:ext cx="3211760" cy="23796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F2093C-F88C-5349-913A-9C682FD5F6D2}"/>
              </a:ext>
            </a:extLst>
          </p:cNvPr>
          <p:cNvSpPr txBox="1"/>
          <p:nvPr/>
        </p:nvSpPr>
        <p:spPr>
          <a:xfrm>
            <a:off x="633902" y="409233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block ID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34598A7-9590-BA46-A48B-167BAFF8F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0" t="16725" r="14879"/>
          <a:stretch/>
        </p:blipFill>
        <p:spPr>
          <a:xfrm>
            <a:off x="4177535" y="2837094"/>
            <a:ext cx="4088394" cy="36704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D3B9FA-26C2-7F47-A015-CC17D38D9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49" t="20363" r="17682" b="18806"/>
          <a:stretch/>
        </p:blipFill>
        <p:spPr>
          <a:xfrm>
            <a:off x="48713" y="4417548"/>
            <a:ext cx="3211760" cy="22436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0BC2C50-9B0D-FB41-8558-0858D429C7D4}"/>
              </a:ext>
            </a:extLst>
          </p:cNvPr>
          <p:cNvSpPr txBox="1"/>
          <p:nvPr/>
        </p:nvSpPr>
        <p:spPr>
          <a:xfrm>
            <a:off x="188486" y="6507579"/>
            <a:ext cx="908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core count (= 1) One </a:t>
            </a:r>
            <a:r>
              <a:rPr lang="en-US" dirty="0" err="1"/>
              <a:t>mpi</a:t>
            </a:r>
            <a:r>
              <a:rPr lang="en-US" dirty="0"/>
              <a:t> rank.       16 MPI ranks = 16x faster (hopefully)</a:t>
            </a:r>
          </a:p>
        </p:txBody>
      </p:sp>
    </p:spTree>
    <p:extLst>
      <p:ext uri="{BB962C8B-B14F-4D97-AF65-F5344CB8AC3E}">
        <p14:creationId xmlns:p14="http://schemas.microsoft.com/office/powerpoint/2010/main" val="3767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in Parallel: Mesh Decomposition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1"/>
            <a:ext cx="8115161" cy="330615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Given a mesh, </a:t>
            </a:r>
            <a:r>
              <a:rPr lang="en-US" dirty="0" err="1"/>
              <a:t>mesh.g</a:t>
            </a:r>
            <a:r>
              <a:rPr lang="en-US" dirty="0"/>
              <a:t> and </a:t>
            </a:r>
            <a:r>
              <a:rPr lang="en-US" dirty="0" err="1"/>
              <a:t>myInputFile.i</a:t>
            </a:r>
            <a:r>
              <a:rPr lang="en-US" dirty="0"/>
              <a:t>, if one desires to run on, e.g., 16 core case: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pre-processing “decomposition” tools (</a:t>
            </a:r>
            <a:r>
              <a:rPr lang="en-US" dirty="0" err="1"/>
              <a:t>Trilinos</a:t>
            </a:r>
            <a:r>
              <a:rPr lang="en-US" dirty="0"/>
              <a:t>/install/bin)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In-situ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34598A7-9590-BA46-A48B-167BAFF8F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0" t="16725" r="14879"/>
          <a:stretch/>
        </p:blipFill>
        <p:spPr>
          <a:xfrm>
            <a:off x="5722964" y="3985372"/>
            <a:ext cx="2495351" cy="22402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D3B9FA-26C2-7F47-A015-CC17D38D9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9" t="20363" r="17682" b="18806"/>
          <a:stretch/>
        </p:blipFill>
        <p:spPr>
          <a:xfrm>
            <a:off x="1653291" y="2217190"/>
            <a:ext cx="3211760" cy="2243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AA40F-20CA-E446-A983-DB3AE6FB70AA}"/>
              </a:ext>
            </a:extLst>
          </p:cNvPr>
          <p:cNvSpPr txBox="1"/>
          <p:nvPr/>
        </p:nvSpPr>
        <p:spPr>
          <a:xfrm>
            <a:off x="192833" y="4854008"/>
            <a:ext cx="43832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/>
              <a:t>- name: </a:t>
            </a:r>
            <a:r>
              <a:rPr lang="en-US" sz="1400" dirty="0" err="1"/>
              <a:t>realmFluids</a:t>
            </a:r>
            <a:endParaRPr lang="en-US" sz="1400" dirty="0"/>
          </a:p>
          <a:p>
            <a:r>
              <a:rPr lang="en-US" sz="1400" dirty="0"/>
              <a:t>       mesh: mesh/</a:t>
            </a:r>
            <a:r>
              <a:rPr lang="en-US" sz="1400" dirty="0" err="1"/>
              <a:t>myMesh.g</a:t>
            </a:r>
            <a:r>
              <a:rPr lang="en-US" sz="1400" dirty="0"/>
              <a:t>   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automatic_decomposition_type</a:t>
            </a:r>
            <a:r>
              <a:rPr lang="en-US" sz="1400" dirty="0"/>
              <a:t>: </a:t>
            </a:r>
            <a:r>
              <a:rPr lang="en-US" sz="1400" dirty="0" err="1"/>
              <a:t>rcb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7A6F1-0A97-3549-B1E5-C8B2CE392C16}"/>
              </a:ext>
            </a:extLst>
          </p:cNvPr>
          <p:cNvSpPr txBox="1"/>
          <p:nvPr/>
        </p:nvSpPr>
        <p:spPr>
          <a:xfrm>
            <a:off x="3605089" y="451051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myMesh.g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563FF-8FF2-3B4A-8AD3-B2974296C879}"/>
              </a:ext>
            </a:extLst>
          </p:cNvPr>
          <p:cNvSpPr txBox="1"/>
          <p:nvPr/>
        </p:nvSpPr>
        <p:spPr>
          <a:xfrm>
            <a:off x="5225143" y="2943868"/>
            <a:ext cx="3439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- name: </a:t>
            </a:r>
            <a:r>
              <a:rPr lang="en-US" sz="1400" dirty="0" err="1"/>
              <a:t>realmFluids</a:t>
            </a:r>
            <a:endParaRPr lang="en-US" sz="1400" dirty="0"/>
          </a:p>
          <a:p>
            <a:r>
              <a:rPr lang="en-US" sz="1400" dirty="0"/>
              <a:t>      mesh: mesh/</a:t>
            </a:r>
            <a:r>
              <a:rPr lang="en-US" sz="1400" dirty="0" err="1"/>
              <a:t>myMesh.g</a:t>
            </a:r>
            <a:r>
              <a:rPr lang="en-US" sz="1400" dirty="0"/>
              <a:t>   </a:t>
            </a:r>
          </a:p>
          <a:p>
            <a:r>
              <a:rPr lang="en-US" sz="1400" dirty="0"/>
              <a:t>      </a:t>
            </a:r>
            <a:r>
              <a:rPr lang="en-US" sz="1400" strike="sngStrike" dirty="0" err="1"/>
              <a:t>automatic_decomposition_type</a:t>
            </a:r>
            <a:r>
              <a:rPr lang="en-US" sz="1400" strike="sngStrike" dirty="0"/>
              <a:t>: </a:t>
            </a:r>
            <a:r>
              <a:rPr lang="en-US" sz="1400" strike="sngStrike" dirty="0" err="1"/>
              <a:t>rcb</a:t>
            </a:r>
            <a:endParaRPr lang="en-US" sz="1400" strike="sngStrik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76408-41AB-E843-B6E9-A5BA1981A0AF}"/>
              </a:ext>
            </a:extLst>
          </p:cNvPr>
          <p:cNvSpPr txBox="1"/>
          <p:nvPr/>
        </p:nvSpPr>
        <p:spPr>
          <a:xfrm>
            <a:off x="4963298" y="2283715"/>
            <a:ext cx="40719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&gt;/path/to/decomp –j {np} {</a:t>
            </a:r>
            <a:r>
              <a:rPr lang="en-US" sz="1400" dirty="0" err="1"/>
              <a:t>meshName</a:t>
            </a:r>
            <a:r>
              <a:rPr lang="en-US" sz="1400" dirty="0"/>
              <a:t>}</a:t>
            </a:r>
          </a:p>
          <a:p>
            <a:r>
              <a:rPr lang="en-US" sz="1400" dirty="0"/>
              <a:t>&gt;mesh.g.16.00, mesh.g.16.01, .., mesh.g.16.15 </a:t>
            </a:r>
          </a:p>
          <a:p>
            <a:endParaRPr lang="en-US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A344B3-E2C8-B244-B324-CD91489133C7}"/>
              </a:ext>
            </a:extLst>
          </p:cNvPr>
          <p:cNvCxnSpPr/>
          <p:nvPr/>
        </p:nvCxnSpPr>
        <p:spPr>
          <a:xfrm>
            <a:off x="3766457" y="5254117"/>
            <a:ext cx="185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632E5-84EA-2549-9817-134D1602E01D}"/>
              </a:ext>
            </a:extLst>
          </p:cNvPr>
          <p:cNvCxnSpPr>
            <a:cxnSpLocks/>
          </p:cNvCxnSpPr>
          <p:nvPr/>
        </p:nvCxnSpPr>
        <p:spPr>
          <a:xfrm>
            <a:off x="6847115" y="3682532"/>
            <a:ext cx="0" cy="30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A849FA-34AC-D444-AD8A-3CCA53376B9A}"/>
              </a:ext>
            </a:extLst>
          </p:cNvPr>
          <p:cNvCxnSpPr>
            <a:cxnSpLocks/>
          </p:cNvCxnSpPr>
          <p:nvPr/>
        </p:nvCxnSpPr>
        <p:spPr>
          <a:xfrm flipH="1">
            <a:off x="4963299" y="5684180"/>
            <a:ext cx="759665" cy="420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927372-F1CD-FB4F-B7E0-BCD22CC452AE}"/>
              </a:ext>
            </a:extLst>
          </p:cNvPr>
          <p:cNvSpPr txBox="1"/>
          <p:nvPr/>
        </p:nvSpPr>
        <p:spPr>
          <a:xfrm>
            <a:off x="2728683" y="6298076"/>
            <a:ext cx="44130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&gt;results.e.16.00, results.e.16.01, .., results.e.16.15</a:t>
            </a:r>
          </a:p>
          <a:p>
            <a:r>
              <a:rPr lang="en-US" sz="1400" dirty="0"/>
              <a:t>&gt;</a:t>
            </a:r>
            <a:r>
              <a:rPr lang="en-US" sz="1400" dirty="0" err="1"/>
              <a:t>input.log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E8022-5150-5547-AF9E-B16BD6B69E3A}"/>
              </a:ext>
            </a:extLst>
          </p:cNvPr>
          <p:cNvSpPr txBox="1"/>
          <p:nvPr/>
        </p:nvSpPr>
        <p:spPr>
          <a:xfrm>
            <a:off x="96012" y="487984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BD2DD-9B54-7747-AACA-8E252CA54E8E}"/>
              </a:ext>
            </a:extLst>
          </p:cNvPr>
          <p:cNvSpPr txBox="1"/>
          <p:nvPr/>
        </p:nvSpPr>
        <p:spPr>
          <a:xfrm>
            <a:off x="4963298" y="290617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B5C26B-9731-9F4E-B306-304B5FC25E71}"/>
              </a:ext>
            </a:extLst>
          </p:cNvPr>
          <p:cNvSpPr/>
          <p:nvPr/>
        </p:nvSpPr>
        <p:spPr>
          <a:xfrm>
            <a:off x="1067943" y="5951122"/>
            <a:ext cx="60738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&gt;</a:t>
            </a:r>
            <a:r>
              <a:rPr lang="en-US" sz="1400" dirty="0" err="1"/>
              <a:t>mpirun</a:t>
            </a:r>
            <a:r>
              <a:rPr lang="en-US" sz="1400" dirty="0"/>
              <a:t> --np 16 /</a:t>
            </a:r>
            <a:r>
              <a:rPr lang="en-US" sz="1400" dirty="0" err="1"/>
              <a:t>naluPath</a:t>
            </a:r>
            <a:r>
              <a:rPr lang="en-US" sz="1400" dirty="0"/>
              <a:t>/</a:t>
            </a:r>
            <a:r>
              <a:rPr lang="en-US" sz="1400" dirty="0" err="1"/>
              <a:t>naluX</a:t>
            </a:r>
            <a:r>
              <a:rPr lang="en-US" sz="1400" dirty="0"/>
              <a:t> -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input.i</a:t>
            </a:r>
            <a:r>
              <a:rPr lang="en-US" sz="1400" dirty="0"/>
              <a:t> &amp;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0E8F13-067D-A742-AA27-5A8712B9BC7E}"/>
              </a:ext>
            </a:extLst>
          </p:cNvPr>
          <p:cNvCxnSpPr>
            <a:cxnSpLocks/>
          </p:cNvCxnSpPr>
          <p:nvPr/>
        </p:nvCxnSpPr>
        <p:spPr>
          <a:xfrm>
            <a:off x="2209794" y="6298076"/>
            <a:ext cx="518889" cy="17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26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Divergence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32956" cy="5329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Whether by design or poor code usage, solution results from CFD analysis for complex applications may diverge. How do I know?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Non-finite residuals, i.e., </a:t>
            </a:r>
            <a:r>
              <a:rPr lang="en-US" dirty="0" err="1"/>
              <a:t>not-a-number:“nan</a:t>
            </a:r>
            <a:r>
              <a:rPr lang="en-US" dirty="0"/>
              <a:t>” (either linear or non-linear), </a:t>
            </a:r>
          </a:p>
          <a:p>
            <a:pPr marL="219439" lvl="1" indent="0">
              <a:buNone/>
            </a:pPr>
            <a:r>
              <a:rPr lang="en-US" dirty="0"/>
              <a:t>	const double norm = 0.0;</a:t>
            </a:r>
          </a:p>
          <a:p>
            <a:pPr marL="219439" lvl="1" indent="0">
              <a:buNone/>
            </a:pPr>
            <a:r>
              <a:rPr lang="en-US" dirty="0"/>
              <a:t>	const double flux = rho*u*A/norm;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Simulation runs, however, results look very wrong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Typical causes?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Bad initial condition that drives nonlinear solution to diverge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 large of an initial time step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stabilization, numerical parameters,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time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Ph.D. from ICME explaining why…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AE194-E98F-7E4A-B79D-D25E9BC523ED}"/>
              </a:ext>
            </a:extLst>
          </p:cNvPr>
          <p:cNvSpPr txBox="1"/>
          <p:nvPr/>
        </p:nvSpPr>
        <p:spPr>
          <a:xfrm>
            <a:off x="5455109" y="5301341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EBVC flow-past 2D cylinder</a:t>
            </a:r>
          </a:p>
          <a:p>
            <a:r>
              <a:rPr lang="en-US" dirty="0"/>
              <a:t>Top: +NOC</a:t>
            </a:r>
          </a:p>
          <a:p>
            <a:r>
              <a:rPr lang="en-US" dirty="0"/>
              <a:t>Bottom se: -NOC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ADFA03-1ADC-6C4F-B821-6CD3004AF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60" y="1999425"/>
            <a:ext cx="3657600" cy="745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DFB4E-D7A7-3B41-86DA-82D8A411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16" y="2803761"/>
            <a:ext cx="3675888" cy="749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64A5DC-CEE5-C841-9839-58246CF9A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16" y="3611824"/>
            <a:ext cx="3675888" cy="7491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8580B3-6338-D346-8CC2-1D4E6274C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316" y="4419888"/>
            <a:ext cx="3675888" cy="7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Input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2634B92-DE62-2B4E-9A65-A83C2F898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All input files are part of the </a:t>
            </a:r>
            <a:r>
              <a:rPr lang="en-US" sz="1800" dirty="0" err="1"/>
              <a:t>Nalu</a:t>
            </a:r>
            <a:r>
              <a:rPr lang="en-US" sz="1800" dirty="0"/>
              <a:t> regression test suite: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Mesh files are found under: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/mesh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 Formally, /mesh is a git submodule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sz="1800" dirty="0"/>
              <a:t>Test Cases Highlighted:</a:t>
            </a:r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dgNonConformalThreeBlade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fluidsPmrChtPeriodic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/>
              <a:t>Homework #1:</a:t>
            </a:r>
          </a:p>
          <a:p>
            <a:pPr marL="480050" lvl="2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spdomin</a:t>
            </a:r>
            <a:r>
              <a:rPr lang="en-US" sz="1400" dirty="0"/>
              <a:t>/Present/tree/master/standformMe469/</a:t>
            </a:r>
            <a:r>
              <a:rPr lang="en-US" sz="1400" dirty="0" err="1"/>
              <a:t>hwOne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22C5-118A-5743-BCDE-35FBCE4DE8F1}"/>
              </a:ext>
            </a:extLst>
          </p:cNvPr>
          <p:cNvSpPr txBox="1"/>
          <p:nvPr/>
        </p:nvSpPr>
        <p:spPr>
          <a:xfrm>
            <a:off x="1181409" y="4484318"/>
            <a:ext cx="734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run any case that you feel looks interesting to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regression test suite is (mostly) focused on providing code coverage and may not represent “sane” physics-based choices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4336-00B3-B84E-B489-9A319E4212F4}"/>
              </a:ext>
            </a:extLst>
          </p:cNvPr>
          <p:cNvSpPr txBox="1"/>
          <p:nvPr/>
        </p:nvSpPr>
        <p:spPr>
          <a:xfrm>
            <a:off x="450937" y="6050071"/>
            <a:ext cx="825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D33DA3-887E-0243-AA8A-F4CF0E143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6" t="18605" r="15969"/>
          <a:stretch/>
        </p:blipFill>
        <p:spPr>
          <a:xfrm>
            <a:off x="5477475" y="3849259"/>
            <a:ext cx="2068286" cy="1860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48201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Flow past rotating square blades (Re = 10,000)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 with constant properties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Inflow, open, symmetry, DG/CVFEM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4AFC6-2AF2-814A-BD73-1B05EABBCA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74" r="15830"/>
          <a:stretch/>
        </p:blipFill>
        <p:spPr>
          <a:xfrm>
            <a:off x="5698878" y="1115842"/>
            <a:ext cx="3211760" cy="2379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716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4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dgNonConformalThreeBlade.i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10" name="dgNonConformalThreeBlade_Z.mp4">
            <a:hlinkClick r:id="" action="ppaction://media"/>
            <a:extLst>
              <a:ext uri="{FF2B5EF4-FFF2-40B4-BE49-F238E27FC236}">
                <a16:creationId xmlns:a16="http://schemas.microsoft.com/office/drawing/2014/main" id="{D142529E-9EC6-9F41-8878-81FF0E149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125" y="3631023"/>
            <a:ext cx="5184328" cy="2686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870700-DDAB-1C46-AEB7-93B06AF90E4C}"/>
              </a:ext>
            </a:extLst>
          </p:cNvPr>
          <p:cNvSpPr txBox="1"/>
          <p:nvPr/>
        </p:nvSpPr>
        <p:spPr>
          <a:xfrm>
            <a:off x="6411712" y="3409010"/>
            <a:ext cx="20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Domino, JCP,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9B837F-6D02-1349-95E3-E48B7284DB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23" t="18561" r="14759"/>
          <a:stretch/>
        </p:blipFill>
        <p:spPr>
          <a:xfrm>
            <a:off x="6755269" y="4482947"/>
            <a:ext cx="2084033" cy="18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4646-4075-6E42-89F3-31B3BCA6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97CCE-2F6E-B840-BC59-8201D3F85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8E01F-57A5-1343-951A-51DCE994BDA3}"/>
              </a:ext>
            </a:extLst>
          </p:cNvPr>
          <p:cNvSpPr txBox="1"/>
          <p:nvPr/>
        </p:nvSpPr>
        <p:spPr>
          <a:xfrm>
            <a:off x="856811" y="1355306"/>
            <a:ext cx="752962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Time Step Count: 7 Current Time: 0.0127268</a:t>
            </a:r>
          </a:p>
          <a:p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dtN</a:t>
            </a:r>
            <a:r>
              <a:rPr lang="en-US" sz="1200" dirty="0">
                <a:latin typeface="Courier" pitchFamily="2" charset="0"/>
              </a:rPr>
              <a:t>: 0.00266002 dtNm1: 0.00231306 gammas: 1.53488 -2.15 0.615116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Max Courant: 1.54421 Max Reynolds: 236.792 (realm_1)</a:t>
            </a:r>
          </a:p>
          <a:p>
            <a:r>
              <a:rPr lang="en-US" sz="1200" dirty="0">
                <a:latin typeface="Courier" pitchFamily="2" charset="0"/>
              </a:rPr>
              <a:t>   Realm Nonlinear Iteration: 1/1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realm_1::</a:t>
            </a:r>
            <a:r>
              <a:rPr lang="en-US" sz="1200" dirty="0" err="1">
                <a:latin typeface="Courier" pitchFamily="2" charset="0"/>
              </a:rPr>
              <a:t>advance_time_step</a:t>
            </a:r>
            <a:r>
              <a:rPr lang="en-US" sz="1200" dirty="0">
                <a:latin typeface="Courier" pitchFamily="2" charset="0"/>
              </a:rPr>
              <a:t>() </a:t>
            </a:r>
          </a:p>
          <a:p>
            <a:r>
              <a:rPr lang="en-US" sz="1200" dirty="0">
                <a:latin typeface="Courier" pitchFamily="2" charset="0"/>
              </a:rPr>
              <a:t>NLI    Name           Linear </a:t>
            </a:r>
            <a:r>
              <a:rPr lang="en-US" sz="1200" dirty="0" err="1">
                <a:latin typeface="Courier" pitchFamily="2" charset="0"/>
              </a:rPr>
              <a:t>Iter</a:t>
            </a:r>
            <a:r>
              <a:rPr lang="en-US" sz="1200" dirty="0">
                <a:latin typeface="Courier" pitchFamily="2" charset="0"/>
              </a:rPr>
              <a:t>      Linear Res     </a:t>
            </a:r>
            <a:r>
              <a:rPr lang="en-US" sz="1200" dirty="0" err="1">
                <a:latin typeface="Courier" pitchFamily="2" charset="0"/>
              </a:rPr>
              <a:t>NLinear</a:t>
            </a:r>
            <a:r>
              <a:rPr lang="en-US" sz="1200" dirty="0">
                <a:latin typeface="Courier" pitchFamily="2" charset="0"/>
              </a:rPr>
              <a:t> Res    Scaled NLR</a:t>
            </a:r>
          </a:p>
          <a:p>
            <a:r>
              <a:rPr lang="en-US" sz="1200" dirty="0">
                <a:latin typeface="Courier" pitchFamily="2" charset="0"/>
              </a:rPr>
              <a:t>---    ----           -----------      ----------     -----------    ----------</a:t>
            </a:r>
          </a:p>
          <a:p>
            <a:r>
              <a:rPr lang="en-US" sz="1200" dirty="0">
                <a:latin typeface="Courier" pitchFamily="2" charset="0"/>
              </a:rPr>
              <a:t>1/2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4       1.27653e-07    0.000173716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ContinuityEQS</a:t>
            </a:r>
            <a:r>
              <a:rPr lang="en-US" sz="1200" dirty="0">
                <a:latin typeface="Courier" pitchFamily="2" charset="0"/>
              </a:rPr>
              <a:t>          9       5.17721e-06     0.00618278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PNGradPEQS</a:t>
            </a:r>
            <a:r>
              <a:rPr lang="en-US" sz="1200" dirty="0">
                <a:latin typeface="Courier" pitchFamily="2" charset="0"/>
              </a:rPr>
              <a:t>            19        4.2818e-09    2.78318e-06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PNGradUEQS</a:t>
            </a:r>
            <a:r>
              <a:rPr lang="en-US" sz="1200" dirty="0">
                <a:latin typeface="Courier" pitchFamily="2" charset="0"/>
              </a:rPr>
              <a:t>            20       9.70201e-09    5.20951e-06             1</a:t>
            </a:r>
          </a:p>
          <a:p>
            <a:r>
              <a:rPr lang="en-US" sz="1200" dirty="0">
                <a:latin typeface="Courier" pitchFamily="2" charset="0"/>
              </a:rPr>
              <a:t> 1/1            </a:t>
            </a:r>
            <a:r>
              <a:rPr lang="en-US" sz="1200" dirty="0" err="1">
                <a:latin typeface="Courier" pitchFamily="2" charset="0"/>
              </a:rPr>
              <a:t>myZ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MixtureFractionEQS</a:t>
            </a:r>
            <a:r>
              <a:rPr lang="en-US" sz="1200" dirty="0">
                <a:latin typeface="Courier" pitchFamily="2" charset="0"/>
              </a:rPr>
              <a:t>     5       1.31346e-09    6.84724e-06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PNGradZEQS</a:t>
            </a:r>
            <a:r>
              <a:rPr lang="en-US" sz="1200" dirty="0">
                <a:latin typeface="Courier" pitchFamily="2" charset="0"/>
              </a:rPr>
              <a:t>             5       6.33586e-09    3.66957e-06             1</a:t>
            </a:r>
          </a:p>
          <a:p>
            <a:r>
              <a:rPr lang="en-US" sz="1200" dirty="0">
                <a:latin typeface="Courier" pitchFamily="2" charset="0"/>
              </a:rPr>
              <a:t>2/2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5       8.33682e-10    2.23818e-06     0.0128842</a:t>
            </a:r>
          </a:p>
          <a:p>
            <a:r>
              <a:rPr lang="en-US" sz="1200" dirty="0">
                <a:latin typeface="Courier" pitchFamily="2" charset="0"/>
              </a:rPr>
              <a:t>   </a:t>
            </a:r>
          </a:p>
          <a:p>
            <a:r>
              <a:rPr lang="en-US" sz="1200" dirty="0">
                <a:latin typeface="Courier" pitchFamily="2" charset="0"/>
              </a:rPr>
              <a:t>Mass Balance Review:  </a:t>
            </a:r>
          </a:p>
          <a:p>
            <a:r>
              <a:rPr lang="en-US" sz="1200" dirty="0">
                <a:latin typeface="Courier" pitchFamily="2" charset="0"/>
              </a:rPr>
              <a:t>Density accumulation: 0</a:t>
            </a:r>
          </a:p>
          <a:p>
            <a:r>
              <a:rPr lang="en-US" sz="1200" dirty="0">
                <a:latin typeface="Courier" pitchFamily="2" charset="0"/>
              </a:rPr>
              <a:t>Integrated inflow:    -0.375</a:t>
            </a:r>
          </a:p>
          <a:p>
            <a:r>
              <a:rPr lang="en-US" sz="1200" dirty="0">
                <a:latin typeface="Courier" pitchFamily="2" charset="0"/>
              </a:rPr>
              <a:t>Integrated open:      0.3749998354138842</a:t>
            </a:r>
          </a:p>
          <a:p>
            <a:r>
              <a:rPr lang="en-US" sz="1200" dirty="0">
                <a:latin typeface="Courier" pitchFamily="2" charset="0"/>
              </a:rPr>
              <a:t>Total mass closure:   -1.64586e-07</a:t>
            </a:r>
          </a:p>
          <a:p>
            <a:r>
              <a:rPr lang="en-US" sz="1200" dirty="0">
                <a:latin typeface="Courier" pitchFamily="2" charset="0"/>
              </a:rPr>
              <a:t>Mean System Norm: 0.0002458198407611864 7 0.0127268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F2E5A-36DC-2C4C-98F9-DE9734E0FD1A}"/>
              </a:ext>
            </a:extLst>
          </p:cNvPr>
          <p:cNvSpPr txBox="1"/>
          <p:nvPr/>
        </p:nvSpPr>
        <p:spPr>
          <a:xfrm>
            <a:off x="5636711" y="106006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g</a:t>
            </a:r>
            <a:r>
              <a:rPr lang="en-US" baseline="-25000" dirty="0" err="1"/>
              <a:t>i</a:t>
            </a:r>
            <a:r>
              <a:rPr lang="en-US" dirty="0"/>
              <a:t> for BDF2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D5B0E-09A3-944D-8C33-902D2153F941}"/>
              </a:ext>
            </a:extLst>
          </p:cNvPr>
          <p:cNvCxnSpPr>
            <a:cxnSpLocks/>
          </p:cNvCxnSpPr>
          <p:nvPr/>
        </p:nvCxnSpPr>
        <p:spPr>
          <a:xfrm flipH="1">
            <a:off x="4872624" y="1261904"/>
            <a:ext cx="764087" cy="33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948FC9-0E7B-2648-AB55-73ED5E4741E2}"/>
              </a:ext>
            </a:extLst>
          </p:cNvPr>
          <p:cNvSpPr txBox="1"/>
          <p:nvPr/>
        </p:nvSpPr>
        <p:spPr>
          <a:xfrm>
            <a:off x="2779114" y="8611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t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8950F-1025-0240-A9F1-48FFEC467B27}"/>
              </a:ext>
            </a:extLst>
          </p:cNvPr>
          <p:cNvCxnSpPr>
            <a:cxnSpLocks/>
          </p:cNvCxnSpPr>
          <p:nvPr/>
        </p:nvCxnSpPr>
        <p:spPr>
          <a:xfrm flipH="1">
            <a:off x="2009424" y="1244726"/>
            <a:ext cx="769690" cy="81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F35C3-3120-9E44-AB18-AAA3AA7C2904}"/>
              </a:ext>
            </a:extLst>
          </p:cNvPr>
          <p:cNvCxnSpPr>
            <a:cxnSpLocks/>
          </p:cNvCxnSpPr>
          <p:nvPr/>
        </p:nvCxnSpPr>
        <p:spPr>
          <a:xfrm flipH="1" flipV="1">
            <a:off x="3965936" y="2115911"/>
            <a:ext cx="521754" cy="31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C42C05-237B-D541-9738-4BCCBE6FE636}"/>
              </a:ext>
            </a:extLst>
          </p:cNvPr>
          <p:cNvSpPr txBox="1"/>
          <p:nvPr/>
        </p:nvSpPr>
        <p:spPr>
          <a:xfrm>
            <a:off x="4621623" y="2245383"/>
            <a:ext cx="108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r </a:t>
            </a:r>
            <a:r>
              <a:rPr lang="en-US" dirty="0"/>
              <a:t>U L / </a:t>
            </a:r>
            <a:r>
              <a:rPr lang="en-US" dirty="0">
                <a:latin typeface="Symbol" pitchFamily="2" charset="2"/>
              </a:rPr>
              <a:t>m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495943-0C3C-5349-81BD-BC413E72E17A}"/>
              </a:ext>
            </a:extLst>
          </p:cNvPr>
          <p:cNvCxnSpPr>
            <a:cxnSpLocks/>
          </p:cNvCxnSpPr>
          <p:nvPr/>
        </p:nvCxnSpPr>
        <p:spPr>
          <a:xfrm flipV="1">
            <a:off x="487466" y="3217376"/>
            <a:ext cx="327845" cy="4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75A6ED-E4CF-CE4B-B02B-8F4102A06AF0}"/>
              </a:ext>
            </a:extLst>
          </p:cNvPr>
          <p:cNvSpPr txBox="1"/>
          <p:nvPr/>
        </p:nvSpPr>
        <p:spPr>
          <a:xfrm>
            <a:off x="50104" y="3657600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nonlinear</a:t>
            </a:r>
          </a:p>
          <a:p>
            <a:pPr algn="ctr"/>
            <a:r>
              <a:rPr lang="en-US" dirty="0"/>
              <a:t>iterations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544080-3C81-4846-9A04-876A948A9993}"/>
              </a:ext>
            </a:extLst>
          </p:cNvPr>
          <p:cNvCxnSpPr>
            <a:cxnSpLocks/>
          </p:cNvCxnSpPr>
          <p:nvPr/>
        </p:nvCxnSpPr>
        <p:spPr>
          <a:xfrm flipH="1">
            <a:off x="2779114" y="3353413"/>
            <a:ext cx="840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06DDD5-4E6F-7840-A6E6-D20C39971FE2}"/>
              </a:ext>
            </a:extLst>
          </p:cNvPr>
          <p:cNvSpPr txBox="1"/>
          <p:nvPr/>
        </p:nvSpPr>
        <p:spPr>
          <a:xfrm>
            <a:off x="3723603" y="312113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16C6B-D8FC-5E48-AF95-DE7AE9FD5BF0}"/>
              </a:ext>
            </a:extLst>
          </p:cNvPr>
          <p:cNvSpPr txBox="1"/>
          <p:nvPr/>
        </p:nvSpPr>
        <p:spPr>
          <a:xfrm>
            <a:off x="4935752" y="5645268"/>
            <a:ext cx="91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2262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27025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Uniformly emitting/absorbing participating media radiation (PMR) conjugate heat transfer (CHT) with buoyancy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6337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8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fluidsPmrChtPeriodic.i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E682A-E1A1-D94B-843C-E6667BD7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6" y="3941447"/>
            <a:ext cx="4543698" cy="244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3A087-D49B-1842-99CC-A5DF6349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78" y="832210"/>
            <a:ext cx="3338150" cy="31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059838-5829-224C-AA3E-2AC8CF9A18C6}"/>
              </a:ext>
            </a:extLst>
          </p:cNvPr>
          <p:cNvSpPr txBox="1"/>
          <p:nvPr/>
        </p:nvSpPr>
        <p:spPr>
          <a:xfrm>
            <a:off x="6077089" y="4148061"/>
            <a:ext cx="226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Stark#, </a:t>
            </a:r>
            <a:r>
              <a:rPr lang="en-US" dirty="0" err="1"/>
              <a:t>cond</a:t>
            </a:r>
            <a:r>
              <a:rPr lang="en-US" dirty="0"/>
              <a:t>/rad </a:t>
            </a:r>
          </a:p>
          <a:p>
            <a:pPr algn="ctr"/>
            <a:r>
              <a:rPr lang="en-US" dirty="0" err="1"/>
              <a:t>Sk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 m</a:t>
            </a:r>
            <a:r>
              <a:rPr lang="en-US" dirty="0"/>
              <a:t> / </a:t>
            </a:r>
            <a:r>
              <a:rPr lang="en-US" dirty="0">
                <a:latin typeface="Symbol" pitchFamily="2" charset="2"/>
              </a:rPr>
              <a:t>s </a:t>
            </a:r>
            <a:r>
              <a:rPr lang="en-US" dirty="0"/>
              <a:t>T</a:t>
            </a:r>
            <a:r>
              <a:rPr lang="en-US" baseline="-25000" dirty="0"/>
              <a:t>i</a:t>
            </a:r>
            <a:r>
              <a:rPr lang="en-US" baseline="30000" dirty="0"/>
              <a:t>3 </a:t>
            </a:r>
            <a:r>
              <a:rPr lang="en-US" dirty="0"/>
              <a:t>~ 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C3901-8903-0444-8BFD-622EACFF71A4}"/>
              </a:ext>
            </a:extLst>
          </p:cNvPr>
          <p:cNvSpPr txBox="1"/>
          <p:nvPr/>
        </p:nvSpPr>
        <p:spPr>
          <a:xfrm>
            <a:off x="5573618" y="4955257"/>
            <a:ext cx="357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Rayleigh#,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ThermalDiff</a:t>
            </a:r>
            <a:r>
              <a:rPr lang="en-US" dirty="0"/>
              <a:t>/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Conv</a:t>
            </a:r>
            <a:endParaRPr lang="en-US" baseline="30000" dirty="0"/>
          </a:p>
          <a:p>
            <a:r>
              <a:rPr lang="en-US" dirty="0"/>
              <a:t> Ra = g </a:t>
            </a:r>
            <a:r>
              <a:rPr lang="en-US" dirty="0">
                <a:latin typeface="Symbol" pitchFamily="2" charset="2"/>
              </a:rPr>
              <a:t>b (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– T</a:t>
            </a:r>
            <a:r>
              <a:rPr lang="en-US" baseline="-25000" dirty="0"/>
              <a:t>o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)</a:t>
            </a:r>
            <a:r>
              <a:rPr lang="en-US" dirty="0"/>
              <a:t> L / </a:t>
            </a:r>
            <a:r>
              <a:rPr lang="en-US" dirty="0" err="1"/>
              <a:t>Pr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a</a:t>
            </a:r>
            <a:r>
              <a:rPr lang="en-US" baseline="30000" dirty="0">
                <a:latin typeface="Symbol" pitchFamily="2" charset="2"/>
              </a:rPr>
              <a:t>2</a:t>
            </a:r>
            <a:r>
              <a:rPr lang="en-US" dirty="0"/>
              <a:t> ~ 2e6 </a:t>
            </a:r>
          </a:p>
        </p:txBody>
      </p:sp>
    </p:spTree>
    <p:extLst>
      <p:ext uri="{BB962C8B-B14F-4D97-AF65-F5344CB8AC3E}">
        <p14:creationId xmlns:p14="http://schemas.microsoft.com/office/powerpoint/2010/main" val="16542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STK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Laminar Pipe Flow: Specified Pressure Drop for Re</a:t>
            </a:r>
            <a:r>
              <a:rPr lang="en-US" baseline="30000" dirty="0">
                <a:latin typeface="Symbol" pitchFamily="2" charset="2"/>
              </a:rPr>
              <a:t>t</a:t>
            </a:r>
            <a:r>
              <a:rPr lang="en-US" dirty="0"/>
              <a:t>= 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26860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Laminar pipe flow (specified pressure drop)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open (pressure specified)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0.2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dp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</a:rPr>
              <a:t>dz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Uc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2ECEF-9D6D-0E43-99BE-4E3B6EF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76350"/>
            <a:ext cx="3437846" cy="2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Technology Provided to </a:t>
            </a:r>
            <a:r>
              <a:rPr lang="en-US" dirty="0" err="1"/>
              <a:t>Nalu</a:t>
            </a:r>
            <a:r>
              <a:rPr lang="en-US" dirty="0"/>
              <a:t> Origination:</a:t>
            </a:r>
            <a:br>
              <a:rPr lang="en-US" dirty="0"/>
            </a:br>
            <a:r>
              <a:rPr lang="en-US" dirty="0"/>
              <a:t>Advanced Simulation and Computing Sierra/Fuego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36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Use-case characterized by a highly </a:t>
            </a:r>
            <a:r>
              <a:rPr lang="en-US" dirty="0" err="1"/>
              <a:t>sooting</a:t>
            </a:r>
            <a:r>
              <a:rPr lang="en-US" dirty="0"/>
              <a:t>, turbulent, reacting flow with Participating Media Radiation (PMR), Conjugate Heat Transfer (CHT), and propellant multi-physics coupling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Complex geometry has driven a generalized, hybrid unstructured discretization approach supporting Hex8, Tet4, Wedge6, and Pyramid5 elements in addition to arbitrary promotion of Hex8 to Hex27, Hex64, etc.</a:t>
            </a:r>
          </a:p>
        </p:txBody>
      </p:sp>
      <p:pic>
        <p:nvPicPr>
          <p:cNvPr id="20" name="Picture 19" descr="LNG-fire-test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" y="2657841"/>
            <a:ext cx="3186087" cy="2435024"/>
          </a:xfrm>
          <a:prstGeom prst="rect">
            <a:avLst/>
          </a:prstGeom>
        </p:spPr>
      </p:pic>
      <p:pic>
        <p:nvPicPr>
          <p:cNvPr id="21" name="Picture 20" descr="LNGTanke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4" y="3471485"/>
            <a:ext cx="2286000" cy="1621380"/>
          </a:xfrm>
          <a:prstGeom prst="rect">
            <a:avLst/>
          </a:prstGeom>
        </p:spPr>
      </p:pic>
      <p:pic>
        <p:nvPicPr>
          <p:cNvPr id="9" name="Picture 8" descr="volumeRenderedPropellant.t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7439536" y="2819318"/>
            <a:ext cx="1519987" cy="1564731"/>
          </a:xfrm>
          <a:prstGeom prst="rect">
            <a:avLst/>
          </a:prstGeom>
        </p:spPr>
      </p:pic>
      <p:pic>
        <p:nvPicPr>
          <p:cNvPr id="19" name="Picture 18" descr="stillSuppression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5506354" y="2738981"/>
            <a:ext cx="1933182" cy="1679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68404-7CBC-F14E-B7CE-35C81FDDFF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3" t="5623" b="4325"/>
          <a:stretch/>
        </p:blipFill>
        <p:spPr>
          <a:xfrm>
            <a:off x="3211281" y="2657841"/>
            <a:ext cx="2286000" cy="132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Break-out Example Using </a:t>
            </a:r>
            <a:r>
              <a:rPr lang="en-US" dirty="0" err="1"/>
              <a:t>Paraview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26860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Live in-class demo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8042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Nalu’s</a:t>
            </a:r>
            <a:r>
              <a:rPr lang="en-US" dirty="0"/>
              <a:t> technology has its roots in the ASC Sierra/Fuego effort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Multi-physics capabilities are in development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Research platform for high-order low-Mach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Open-source collaboration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Multi-physics by design (operator split)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Funded through ASC, ECP, A2e, ASCR, and LDRD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Elements of an input file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Solvers, mesh, equations, material models, boundary conditions, etc.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need for parallel computing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Fixed rotation for three blades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Thermal/PMR/Fluids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Paraview</a:t>
            </a:r>
            <a:r>
              <a:rPr lang="en-US" dirty="0"/>
              <a:t> to visualize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Beyond 32-bit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766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Circa 2013, many scientific production codes were limited to 32-bit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maximum simulation size for entities, e.g., node, edge, face, element, etc., was ~2.2 billion</a:t>
            </a:r>
          </a:p>
          <a:p>
            <a:pPr>
              <a:buFont typeface="Arial" charset="0"/>
              <a:buChar char="•"/>
            </a:pPr>
            <a:r>
              <a:rPr lang="en-US" dirty="0"/>
              <a:t> Next Generation Platforms were advocated to overcome poor MPI scaling and power needs to support </a:t>
            </a:r>
            <a:r>
              <a:rPr lang="en-US" dirty="0" err="1"/>
              <a:t>Exascale</a:t>
            </a:r>
            <a:r>
              <a:rPr lang="en-US" dirty="0"/>
              <a:t> computing (10</a:t>
            </a:r>
            <a:r>
              <a:rPr lang="en-US" baseline="30000" dirty="0"/>
              <a:t>18</a:t>
            </a:r>
            <a:r>
              <a:rPr lang="en-US" dirty="0"/>
              <a:t> floating point operations/second)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Platform architectures, at that point, were not not yet known (still evolving)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3800" y="3635252"/>
            <a:ext cx="2940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 )</a:t>
            </a:r>
          </a:p>
        </p:txBody>
      </p:sp>
      <p:pic>
        <p:nvPicPr>
          <p:cNvPr id="6" name="Picture 5" descr="sierra_whe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8" y="3426950"/>
            <a:ext cx="2019112" cy="204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457432"/>
            <a:ext cx="3175000" cy="1409700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5400000">
            <a:off x="4119182" y="5066242"/>
            <a:ext cx="495646" cy="201646"/>
          </a:xfrm>
          <a:prstGeom prst="striped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88" y="5401381"/>
            <a:ext cx="7835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Sierra Toolkit/</a:t>
            </a:r>
            <a:r>
              <a:rPr lang="en-US" sz="2800" dirty="0" err="1">
                <a:latin typeface="+mj-lt"/>
                <a:cs typeface="Lucida Sans Unicode"/>
              </a:rPr>
              <a:t>Trilinos</a:t>
            </a:r>
            <a:r>
              <a:rPr lang="en-US" sz="2800" dirty="0">
                <a:latin typeface="+mj-lt"/>
                <a:cs typeface="Lucida Sans Unicode"/>
              </a:rPr>
              <a:t> (open-source)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MPI+X parallelism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Support for new architectures</a:t>
            </a:r>
          </a:p>
          <a:p>
            <a:endParaRPr lang="en-US" sz="2800" dirty="0">
              <a:latin typeface="Lucida Sans Unicode"/>
              <a:cs typeface="Lucida Sans Unicod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9436" y="3033856"/>
            <a:ext cx="309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+ ASC IC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Investments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4037771"/>
            <a:ext cx="1723974" cy="1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Open-Source BSD-clause 3 Distribution Policy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Philosophy: Open-source collaborations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728" y="4874692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NaluCFD</a:t>
            </a:r>
            <a:endParaRPr lang="en-US" dirty="0">
              <a:latin typeface="+mj-lt"/>
            </a:endParaRPr>
          </a:p>
        </p:txBody>
      </p:sp>
      <p:pic>
        <p:nvPicPr>
          <p:cNvPr id="10" name="Picture 9" descr="https://raw.githubusercontent.com/wiki/spdomin/Nalu/images/naluLowM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89" y="2172826"/>
            <a:ext cx="3029443" cy="25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5040" b="25124"/>
          <a:stretch/>
        </p:blipFill>
        <p:spPr>
          <a:xfrm>
            <a:off x="6294056" y="2706121"/>
            <a:ext cx="2278883" cy="113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0" y="3968667"/>
            <a:ext cx="3437681" cy="1275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10" y="2889328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6955" r="22772" b="9961"/>
          <a:stretch/>
        </p:blipFill>
        <p:spPr>
          <a:xfrm>
            <a:off x="7433497" y="913463"/>
            <a:ext cx="1146234" cy="167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2C36-7A26-A142-B8FA-0470EB6D3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062" y="5708193"/>
            <a:ext cx="1081314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9205-C3E9-A249-9597-428E33DC7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898" y="5719872"/>
            <a:ext cx="132663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0D9E-8ABA-DA42-901B-6DF95C33A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0489" y="5741248"/>
            <a:ext cx="683941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B9C4F-D335-8643-B375-4CE19E061F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65" r="27246"/>
          <a:stretch/>
        </p:blipFill>
        <p:spPr>
          <a:xfrm>
            <a:off x="2625244" y="5741248"/>
            <a:ext cx="604711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045B5-09E4-1943-8920-D50152A5B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110" y="5741248"/>
            <a:ext cx="6096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E0AE49-7557-4E48-8888-0F58F89A1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4964" y="57081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Physics: DNS and LES (even RANS)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792793"/>
            <a:ext cx="4082186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8" y="784777"/>
            <a:ext cx="2367418" cy="23031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99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High Performance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0" y="4042616"/>
            <a:ext cx="3200400" cy="2139266"/>
          </a:xfrm>
          <a:prstGeom prst="rect">
            <a:avLst/>
          </a:prstGeom>
        </p:spPr>
      </p:pic>
      <p:pic>
        <p:nvPicPr>
          <p:cNvPr id="11" name="Picture 10" descr="stillForM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0" y="2157052"/>
            <a:ext cx="3200400" cy="1792205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 marL="122238" indent="-122238">
              <a:buFont typeface="Arial" charset="0"/>
              <a:buChar char="•"/>
            </a:pPr>
            <a:r>
              <a:rPr lang="en-US" dirty="0"/>
              <a:t>Sandia is committed to High Performance Computing (HPC) to support is science and engineering objectives: Exercised herein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2EE12-D435-FD42-B8EA-9BEE185FA607}"/>
              </a:ext>
            </a:extLst>
          </p:cNvPr>
          <p:cNvSpPr txBox="1"/>
          <p:nvPr/>
        </p:nvSpPr>
        <p:spPr>
          <a:xfrm>
            <a:off x="268089" y="6420139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O(6) billion wind energy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2304F-2A80-8944-B95C-B114BFFAB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14"/>
          <a:stretch/>
        </p:blipFill>
        <p:spPr>
          <a:xfrm>
            <a:off x="4715988" y="1821864"/>
            <a:ext cx="3812025" cy="2332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7593E0-E899-1145-9C67-6297FF2DFEBC}"/>
              </a:ext>
            </a:extLst>
          </p:cNvPr>
          <p:cNvSpPr txBox="1"/>
          <p:nvPr/>
        </p:nvSpPr>
        <p:spPr>
          <a:xfrm>
            <a:off x="4862981" y="3968581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O(2) billion DNS impinging jet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5716A2-FC68-C246-9126-897821B01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25" y="4539386"/>
            <a:ext cx="2327988" cy="1526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5CA69C-06C5-9A4E-90A7-344A961CEC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62" r="18749"/>
          <a:stretch/>
        </p:blipFill>
        <p:spPr>
          <a:xfrm>
            <a:off x="5810850" y="5450060"/>
            <a:ext cx="262771" cy="439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5E65C5-ED8F-3447-9A48-9B24CB027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806" y="4429509"/>
            <a:ext cx="2820423" cy="16220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B46A45-E6D6-5B46-A334-EE4EED1BC3CF}"/>
              </a:ext>
            </a:extLst>
          </p:cNvPr>
          <p:cNvSpPr txBox="1"/>
          <p:nvPr/>
        </p:nvSpPr>
        <p:spPr>
          <a:xfrm>
            <a:off x="5192488" y="6090554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O(200) million multi-physics fire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EDDD62-F095-E74C-A6FD-B04A4875F3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62" r="18749"/>
          <a:stretch/>
        </p:blipFill>
        <p:spPr>
          <a:xfrm>
            <a:off x="8325400" y="5689387"/>
            <a:ext cx="90585" cy="1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Computing:  Working in Parallel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31" y="2620717"/>
            <a:ext cx="3419918" cy="2286000"/>
          </a:xfrm>
          <a:prstGeom prst="rect">
            <a:avLst/>
          </a:prstGeom>
        </p:spPr>
      </p:pic>
      <p:pic>
        <p:nvPicPr>
          <p:cNvPr id="11" name="Picture 10" descr="stillForM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1" y="2620717"/>
            <a:ext cx="4082186" cy="228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BCE32-7ECB-8B4A-886E-B90671681BDE}"/>
              </a:ext>
            </a:extLst>
          </p:cNvPr>
          <p:cNvSpPr txBox="1"/>
          <p:nvPr/>
        </p:nvSpPr>
        <p:spPr>
          <a:xfrm>
            <a:off x="227628" y="1342993"/>
            <a:ext cx="8916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Late Roman Timeline </a:t>
            </a:r>
            <a:br>
              <a:rPr lang="en-US" b="1" dirty="0">
                <a:latin typeface="Garamond" charset="0"/>
                <a:ea typeface="Garamond" charset="0"/>
                <a:cs typeface="Garamond" charset="0"/>
              </a:rPr>
            </a:b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250 AD - 300 AD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250 AD: The Goths invade Anatolia (AKA, Asia Minor), in sea-borne raids they plunder </a:t>
            </a:r>
            <a:r>
              <a:rPr lang="en-US" i="1" dirty="0" err="1">
                <a:latin typeface="Garamond" charset="0"/>
                <a:ea typeface="Garamond" charset="0"/>
                <a:cs typeface="Garamond" charset="0"/>
              </a:rPr>
              <a:t>Nikopolis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1E671D2-8D1A-654B-8C38-2167DDBFD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170" y="5138057"/>
            <a:ext cx="8029660" cy="2158691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Trinity open-science time, Domino and Barone, 2016 SAND2016-4085C to elucidate stall cells</a:t>
            </a:r>
          </a:p>
          <a:p>
            <a:pPr>
              <a:buFont typeface="Arial" charset="0"/>
              <a:buChar char="•"/>
            </a:pPr>
            <a:r>
              <a:rPr lang="en-US" dirty="0"/>
              <a:t> O(6) billion element wind energy application (high-Re flow past thick blade in high </a:t>
            </a:r>
            <a:r>
              <a:rPr lang="en-US" dirty="0" err="1"/>
              <a:t>AoA</a:t>
            </a:r>
            <a:endParaRPr lang="en-US" dirty="0"/>
          </a:p>
          <a:p>
            <a:pPr marL="68263" indent="-68263">
              <a:buFont typeface="Arial" charset="0"/>
              <a:buChar char="•"/>
              <a:tabLst>
                <a:tab pos="5881688" algn="l"/>
              </a:tabLst>
            </a:pPr>
            <a:r>
              <a:rPr lang="en-US" dirty="0"/>
              <a:t> O(128,0000) core run for ~one week ~1800 year simulation using computing resources available 10-years ago: Complete in roughly 29 years!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Philosophy: Former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73038" indent="-161925">
              <a:buFont typeface="Arial" charset="0"/>
              <a:buChar char="•"/>
            </a:pPr>
            <a:r>
              <a:rPr lang="en-US" dirty="0"/>
              <a:t>Verify on </a:t>
            </a:r>
            <a:r>
              <a:rPr lang="en-US" b="1" i="1" dirty="0"/>
              <a:t>nice</a:t>
            </a:r>
            <a:r>
              <a:rPr lang="en-US" dirty="0"/>
              <a:t> Hexahedral-based elements</a:t>
            </a:r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r>
              <a:rPr lang="en-US" dirty="0"/>
              <a:t>Validate on </a:t>
            </a:r>
            <a:r>
              <a:rPr lang="en-US" b="1" i="1" dirty="0"/>
              <a:t>perfect</a:t>
            </a:r>
            <a:r>
              <a:rPr lang="en-US" dirty="0"/>
              <a:t> meshes on a variety of canonical flows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678081" y="5098354"/>
            <a:ext cx="2736928" cy="1453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5" b="1959"/>
          <a:stretch/>
        </p:blipFill>
        <p:spPr>
          <a:xfrm>
            <a:off x="4956675" y="1775871"/>
            <a:ext cx="2832970" cy="2543394"/>
          </a:xfrm>
          <a:prstGeom prst="rect">
            <a:avLst/>
          </a:prstGeom>
        </p:spPr>
      </p:pic>
      <p:pic>
        <p:nvPicPr>
          <p:cNvPr id="8" name="Picture 7" descr="variableDensityNonIsothermal_Temperatur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6961"/>
          <a:stretch/>
        </p:blipFill>
        <p:spPr>
          <a:xfrm>
            <a:off x="595286" y="1820805"/>
            <a:ext cx="1988182" cy="2381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53" y="4827266"/>
            <a:ext cx="2840564" cy="1996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407" y="6573529"/>
            <a:ext cx="636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</a:t>
            </a:r>
            <a:r>
              <a:rPr lang="en-US" sz="1400" i="1" dirty="0"/>
              <a:t>Flow, </a:t>
            </a:r>
            <a:r>
              <a:rPr lang="en-US" sz="1400" i="1" dirty="0" err="1"/>
              <a:t>Turb</a:t>
            </a:r>
            <a:r>
              <a:rPr lang="en-US" sz="1400" i="1" dirty="0"/>
              <a:t>. &amp; Comb.</a:t>
            </a:r>
            <a:r>
              <a:rPr lang="en-US" sz="1400" dirty="0"/>
              <a:t>, 2018)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0577" y="4279944"/>
            <a:ext cx="4556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Variable-density low-Mach MMS (Domino, </a:t>
            </a:r>
            <a:r>
              <a:rPr lang="en-US" sz="1400" i="1" dirty="0"/>
              <a:t>CTRSP,</a:t>
            </a:r>
            <a:r>
              <a:rPr lang="en-US" sz="1400" dirty="0"/>
              <a:t> 2016)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49F7CA-E7C0-DD4C-ADC3-78E057961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663" y="2210466"/>
            <a:ext cx="1874199" cy="16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6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4137</TotalTime>
  <Words>2596</Words>
  <Application>Microsoft Macintosh PowerPoint</Application>
  <PresentationFormat>On-screen Show (4:3)</PresentationFormat>
  <Paragraphs>460</Paragraphs>
  <Slides>31</Slides>
  <Notes>2</Notes>
  <HiddenSlides>0</HiddenSlides>
  <MMClips>11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Courier</vt:lpstr>
      <vt:lpstr>Garamond</vt:lpstr>
      <vt:lpstr>Gill Sans MT</vt:lpstr>
      <vt:lpstr>Lucida Sans Unicode</vt:lpstr>
      <vt:lpstr>symbol</vt:lpstr>
      <vt:lpstr>symbol</vt:lpstr>
      <vt:lpstr>Trebuchet MS</vt:lpstr>
      <vt:lpstr>Wingdings</vt:lpstr>
      <vt:lpstr>Sandia2018_4x3</vt:lpstr>
      <vt:lpstr>Equation</vt:lpstr>
      <vt:lpstr>PowerPoint Presentation</vt:lpstr>
      <vt:lpstr>Nalu Overview: Outline</vt:lpstr>
      <vt:lpstr>Core Technology Provided to Nalu Origination: Advanced Simulation and Computing Sierra/Fuego</vt:lpstr>
      <vt:lpstr>Goal: Beyond 32-bit Computing</vt:lpstr>
      <vt:lpstr>Developed Open-Source BSD-clause 3 Distribution Policy</vt:lpstr>
      <vt:lpstr>Supported Physics: DNS and LES (even RANS)</vt:lpstr>
      <vt:lpstr>A Note on High Performance Computing</vt:lpstr>
      <vt:lpstr>High Performance Computing:  Working in Parallel</vt:lpstr>
      <vt:lpstr>Change of Philosophy: Former Approach</vt:lpstr>
      <vt:lpstr>Paradigm Shift:  Verify and Deploy High-Quality Unstructured Numerical Methods</vt:lpstr>
      <vt:lpstr>Confidence Established for Atypical Element Topos</vt:lpstr>
      <vt:lpstr>Nalu History</vt:lpstr>
      <vt:lpstr>Supported Discretizations: CVFEM/FEM/EBVC</vt:lpstr>
      <vt:lpstr>Scientific Research Platform to Evaluate Higher-Order Methods on Next Generation Platforms</vt:lpstr>
      <vt:lpstr>Several Multi-physics Flow Examples From Nalu</vt:lpstr>
      <vt:lpstr>Evolution of a Mindset….. Modeling Whirling-like Flow</vt:lpstr>
      <vt:lpstr>Unique Complex Geometry Use-Cases</vt:lpstr>
      <vt:lpstr>Nalu Abstractions: Polymorphic and Input File-Driven</vt:lpstr>
      <vt:lpstr>30K View:  Anatomy of a Nalu Input File:YAML-based</vt:lpstr>
      <vt:lpstr>High-Level Elements of an Input File</vt:lpstr>
      <vt:lpstr>A Note on Parallel Decomposition</vt:lpstr>
      <vt:lpstr>How to Run in Parallel: Mesh Decomposition</vt:lpstr>
      <vt:lpstr>A Note on Divergence</vt:lpstr>
      <vt:lpstr>Test Case Input Files</vt:lpstr>
      <vt:lpstr>Nalu/reg_tests/test_files/dgNonConformalThreeBlade</vt:lpstr>
      <vt:lpstr>Nalu/reg_tests/test_files/dgNonConformalThreeBlade</vt:lpstr>
      <vt:lpstr>Nalu/reg_tests/test_files/fluidsPmrChtPeriodic</vt:lpstr>
      <vt:lpstr>Nalu/reg_tests/test_files/fluidsPmrChtPeriodic</vt:lpstr>
      <vt:lpstr>Laminar Pipe Flow: Specified Pressure Drop for Ret= 10</vt:lpstr>
      <vt:lpstr>Break-out Example Using Paraview</vt:lpstr>
      <vt:lpstr>Nalu Overview: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153</cp:revision>
  <cp:lastPrinted>2018-04-25T01:24:59Z</cp:lastPrinted>
  <dcterms:created xsi:type="dcterms:W3CDTF">2017-10-14T01:15:26Z</dcterms:created>
  <dcterms:modified xsi:type="dcterms:W3CDTF">2022-03-30T14:42:15Z</dcterms:modified>
</cp:coreProperties>
</file>